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618" y="-8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0E03DC-7D6C-4DF5-BA57-20E7207EAFBA}" type="datetimeFigureOut">
              <a:rPr lang="en-US" smtClean="0"/>
              <a:pPr/>
              <a:t>09/10/2022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2A9475-4149-4943-8269-55404DD59182}"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22A9475-4149-4943-8269-55404DD59182}" type="slidenum">
              <a:rPr lang="en-US" smtClean="0"/>
              <a:pPr/>
              <a:t>20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233BB2A4-4D05-46AF-B194-17CBEA607AF8}" type="datetimeFigureOut">
              <a:rPr lang="en-US" smtClean="0"/>
              <a:pPr/>
              <a:t>09/10/2022</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a:lstStyle/>
          <a:p>
            <a:fld id="{079E84B7-25D3-4A99-8B58-FE59DFD6A2AF}" type="slidenum">
              <a:rPr lang="en-US" smtClean="0"/>
              <a:pPr/>
              <a:t>‹#›</a:t>
            </a:fld>
            <a:endParaRPr lang="en-US" dirty="0"/>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33BB2A4-4D05-46AF-B194-17CBEA607AF8}" type="datetimeFigureOut">
              <a:rPr lang="en-US" smtClean="0"/>
              <a:pPr/>
              <a:t>09/10/2022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9E84B7-25D3-4A99-8B58-FE59DFD6A2A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33BB2A4-4D05-46AF-B194-17CBEA607AF8}" type="datetimeFigureOut">
              <a:rPr lang="en-US" smtClean="0"/>
              <a:pPr/>
              <a:t>09/10/2022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9E84B7-25D3-4A99-8B58-FE59DFD6A2AF}"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33BB2A4-4D05-46AF-B194-17CBEA607AF8}" type="datetimeFigureOut">
              <a:rPr lang="en-US" smtClean="0"/>
              <a:pPr/>
              <a:t>09/10/2022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9E84B7-25D3-4A99-8B58-FE59DFD6A2AF}"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33BB2A4-4D05-46AF-B194-17CBEA607AF8}" type="datetimeFigureOut">
              <a:rPr lang="en-US" smtClean="0"/>
              <a:pPr/>
              <a:t>09/10/2022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24800" y="6416675"/>
            <a:ext cx="762000" cy="365125"/>
          </a:xfrm>
        </p:spPr>
        <p:txBody>
          <a:bodyPr/>
          <a:lstStyle/>
          <a:p>
            <a:fld id="{079E84B7-25D3-4A99-8B58-FE59DFD6A2AF}"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33BB2A4-4D05-46AF-B194-17CBEA607AF8}" type="datetimeFigureOut">
              <a:rPr lang="en-US" smtClean="0"/>
              <a:pPr/>
              <a:t>09/10/2022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9E84B7-25D3-4A99-8B58-FE59DFD6A2AF}"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33BB2A4-4D05-46AF-B194-17CBEA607AF8}" type="datetimeFigureOut">
              <a:rPr lang="en-US" smtClean="0"/>
              <a:pPr/>
              <a:t>09/10/2022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79E84B7-25D3-4A99-8B58-FE59DFD6A2AF}"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33BB2A4-4D05-46AF-B194-17CBEA607AF8}" type="datetimeFigureOut">
              <a:rPr lang="en-US" smtClean="0"/>
              <a:pPr/>
              <a:t>09/10/2022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9E84B7-25D3-4A99-8B58-FE59DFD6A2A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3BB2A4-4D05-46AF-B194-17CBEA607AF8}" type="datetimeFigureOut">
              <a:rPr lang="en-US" smtClean="0"/>
              <a:pPr/>
              <a:t>09/10/2022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79E84B7-25D3-4A99-8B58-FE59DFD6A2A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33BB2A4-4D05-46AF-B194-17CBEA607AF8}" type="datetimeFigureOut">
              <a:rPr lang="en-US" smtClean="0"/>
              <a:pPr/>
              <a:t>09/10/2022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9E84B7-25D3-4A99-8B58-FE59DFD6A2A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dirty="0"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33BB2A4-4D05-46AF-B194-17CBEA607AF8}" type="datetimeFigureOut">
              <a:rPr lang="en-US" smtClean="0"/>
              <a:pPr/>
              <a:t>09/10/2022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9E84B7-25D3-4A99-8B58-FE59DFD6A2A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233BB2A4-4D05-46AF-B194-17CBEA607AF8}" type="datetimeFigureOut">
              <a:rPr lang="en-US" smtClean="0"/>
              <a:pPr/>
              <a:t>09/10/2022</a:t>
            </a:fld>
            <a:endParaRPr lang="en-US" dirty="0"/>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dirty="0"/>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079E84B7-25D3-4A99-8B58-FE59DFD6A2A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https://miro.medium.com/max/980/1*JAmQxAfwtO9AM1xTzMIIXw.png"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8458200" cy="2362199"/>
          </a:xfrm>
        </p:spPr>
        <p:txBody>
          <a:bodyPr>
            <a:normAutofit fontScale="90000"/>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sz="3600" dirty="0" smtClean="0">
                <a:latin typeface="Arial" pitchFamily="34" charset="0"/>
                <a:cs typeface="Arial" pitchFamily="34" charset="0"/>
              </a:rPr>
              <a:t>CNN image classification</a:t>
            </a:r>
            <a:r>
              <a:rPr lang="en-US" dirty="0" smtClean="0"/>
              <a:t/>
            </a:r>
            <a:br>
              <a:rPr lang="en-US" dirty="0" smtClean="0"/>
            </a:br>
            <a:endParaRPr lang="en-US" dirty="0"/>
          </a:p>
        </p:txBody>
      </p:sp>
      <p:sp>
        <p:nvSpPr>
          <p:cNvPr id="3" name="Subtitle 2"/>
          <p:cNvSpPr>
            <a:spLocks noGrp="1"/>
          </p:cNvSpPr>
          <p:nvPr>
            <p:ph type="subTitle" idx="1"/>
          </p:nvPr>
        </p:nvSpPr>
        <p:spPr>
          <a:xfrm>
            <a:off x="1371600" y="3331698"/>
            <a:ext cx="6400800" cy="3145302"/>
          </a:xfrm>
        </p:spPr>
        <p:txBody>
          <a:bodyPr>
            <a:normAutofit/>
          </a:bodyPr>
          <a:lstStyle/>
          <a:p>
            <a:r>
              <a:rPr lang="en-US" dirty="0" smtClean="0">
                <a:solidFill>
                  <a:schemeClr val="accent1">
                    <a:lumMod val="75000"/>
                  </a:schemeClr>
                </a:solidFill>
                <a:latin typeface="Arial" pitchFamily="34" charset="0"/>
                <a:cs typeface="Arial" pitchFamily="34" charset="0"/>
              </a:rPr>
              <a:t>Zahra Rezaei Estakhroueiyeh</a:t>
            </a:r>
          </a:p>
          <a:p>
            <a:r>
              <a:rPr lang="en-US" dirty="0" smtClean="0">
                <a:solidFill>
                  <a:schemeClr val="accent1">
                    <a:lumMod val="75000"/>
                  </a:schemeClr>
                </a:solidFill>
                <a:latin typeface="Arial" pitchFamily="34" charset="0"/>
                <a:cs typeface="Arial" pitchFamily="34" charset="0"/>
              </a:rPr>
              <a:t>1959632</a:t>
            </a:r>
          </a:p>
          <a:p>
            <a:endParaRPr lang="en-US" dirty="0" smtClean="0">
              <a:solidFill>
                <a:schemeClr val="accent1">
                  <a:lumMod val="75000"/>
                </a:schemeClr>
              </a:solidFill>
              <a:latin typeface="Arial" pitchFamily="34" charset="0"/>
              <a:cs typeface="Arial" pitchFamily="34" charset="0"/>
            </a:endParaRPr>
          </a:p>
          <a:p>
            <a:r>
              <a:rPr lang="en-US" dirty="0" smtClean="0">
                <a:solidFill>
                  <a:schemeClr val="accent1">
                    <a:lumMod val="75000"/>
                  </a:schemeClr>
                </a:solidFill>
                <a:latin typeface="Arial" pitchFamily="34" charset="0"/>
                <a:cs typeface="Arial" pitchFamily="34" charset="0"/>
              </a:rPr>
              <a:t>Professor Amerini</a:t>
            </a:r>
          </a:p>
          <a:p>
            <a:r>
              <a:rPr lang="en-US" sz="2000" dirty="0" smtClean="0">
                <a:solidFill>
                  <a:schemeClr val="accent1">
                    <a:lumMod val="75000"/>
                  </a:schemeClr>
                </a:solidFill>
                <a:latin typeface="Arial" pitchFamily="34" charset="0"/>
                <a:cs typeface="Arial" pitchFamily="34" charset="0"/>
              </a:rPr>
              <a:t>September 2022</a:t>
            </a:r>
          </a:p>
          <a:p>
            <a:r>
              <a:rPr lang="en-US" sz="1800" dirty="0" smtClean="0">
                <a:solidFill>
                  <a:schemeClr val="accent1">
                    <a:lumMod val="75000"/>
                  </a:schemeClr>
                </a:solidFill>
                <a:latin typeface="Arial" pitchFamily="34" charset="0"/>
                <a:cs typeface="Arial" pitchFamily="34" charset="0"/>
              </a:rPr>
              <a:t>Vision and </a:t>
            </a:r>
            <a:r>
              <a:rPr lang="en-US" sz="1800" dirty="0" smtClean="0">
                <a:solidFill>
                  <a:schemeClr val="accent1">
                    <a:lumMod val="75000"/>
                  </a:schemeClr>
                </a:solidFill>
                <a:latin typeface="Arial" pitchFamily="34" charset="0"/>
                <a:cs typeface="Arial" pitchFamily="34" charset="0"/>
              </a:rPr>
              <a:t>Perception</a:t>
            </a:r>
            <a:endParaRPr lang="en-US" sz="1800" dirty="0">
              <a:solidFill>
                <a:schemeClr val="accent1">
                  <a:lumMod val="75000"/>
                </a:schemeClr>
              </a:solidFill>
              <a:latin typeface="Arial" pitchFamily="34" charset="0"/>
              <a:cs typeface="Arial" pitchFamily="34" charset="0"/>
            </a:endParaRPr>
          </a:p>
        </p:txBody>
      </p:sp>
      <p:pic>
        <p:nvPicPr>
          <p:cNvPr id="1028" name="Picture 4"/>
          <p:cNvPicPr>
            <a:picLocks noChangeAspect="1" noChangeArrowheads="1"/>
          </p:cNvPicPr>
          <p:nvPr/>
        </p:nvPicPr>
        <p:blipFill>
          <a:blip r:embed="rId2" cstate="print"/>
          <a:srcRect/>
          <a:stretch>
            <a:fillRect/>
          </a:stretch>
        </p:blipFill>
        <p:spPr bwMode="auto">
          <a:xfrm>
            <a:off x="5078579" y="0"/>
            <a:ext cx="4065422" cy="1447800"/>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66800"/>
            <a:ext cx="8229600" cy="609600"/>
          </a:xfrm>
        </p:spPr>
        <p:txBody>
          <a:bodyPr>
            <a:normAutofit/>
          </a:bodyPr>
          <a:lstStyle/>
          <a:p>
            <a:pPr algn="l"/>
            <a:r>
              <a:rPr lang="en-US" sz="2000" dirty="0" smtClean="0">
                <a:solidFill>
                  <a:schemeClr val="bg1">
                    <a:lumMod val="95000"/>
                    <a:lumOff val="5000"/>
                  </a:schemeClr>
                </a:solidFill>
                <a:latin typeface="Arial" pitchFamily="34" charset="0"/>
                <a:cs typeface="Arial" pitchFamily="34" charset="0"/>
              </a:rPr>
              <a:t>normalization vs Standardization:</a:t>
            </a:r>
            <a:endParaRPr lang="en-US" sz="2000" dirty="0">
              <a:latin typeface="Arial" pitchFamily="34" charset="0"/>
              <a:cs typeface="Arial" pitchFamily="34" charset="0"/>
            </a:endParaRPr>
          </a:p>
        </p:txBody>
      </p:sp>
      <p:sp>
        <p:nvSpPr>
          <p:cNvPr id="3" name="Subtitle 2"/>
          <p:cNvSpPr>
            <a:spLocks noGrp="1"/>
          </p:cNvSpPr>
          <p:nvPr>
            <p:ph type="subTitle" idx="1"/>
          </p:nvPr>
        </p:nvSpPr>
        <p:spPr>
          <a:xfrm>
            <a:off x="457200" y="1676400"/>
            <a:ext cx="8229600" cy="4876800"/>
          </a:xfrm>
        </p:spPr>
        <p:txBody>
          <a:bodyPr>
            <a:normAutofit/>
          </a:bodyPr>
          <a:lstStyle/>
          <a:p>
            <a:pPr algn="l"/>
            <a:endParaRPr lang="en-US" sz="2400" dirty="0" smtClean="0">
              <a:solidFill>
                <a:schemeClr val="bg1">
                  <a:lumMod val="95000"/>
                  <a:lumOff val="5000"/>
                </a:schemeClr>
              </a:solidFill>
            </a:endParaRPr>
          </a:p>
          <a:p>
            <a:pPr algn="l">
              <a:defRPr/>
            </a:pPr>
            <a:r>
              <a:rPr lang="en-GB" sz="2000" dirty="0" smtClean="0">
                <a:solidFill>
                  <a:schemeClr val="bg1">
                    <a:lumMod val="95000"/>
                    <a:lumOff val="5000"/>
                  </a:schemeClr>
                </a:solidFill>
                <a:latin typeface="Arial" pitchFamily="34" charset="0"/>
                <a:cs typeface="Arial" pitchFamily="34" charset="0"/>
              </a:rPr>
              <a:t>I</a:t>
            </a:r>
            <a:r>
              <a:rPr lang="x-none" sz="2000" smtClean="0">
                <a:solidFill>
                  <a:schemeClr val="bg1">
                    <a:lumMod val="95000"/>
                    <a:lumOff val="5000"/>
                  </a:schemeClr>
                </a:solidFill>
                <a:latin typeface="Arial" pitchFamily="34" charset="0"/>
                <a:cs typeface="Arial" pitchFamily="34" charset="0"/>
              </a:rPr>
              <a:t>s called feature engineering for raw data</a:t>
            </a:r>
          </a:p>
          <a:p>
            <a:pPr algn="l">
              <a:defRPr/>
            </a:pPr>
            <a:endParaRPr lang="x-none" sz="2000" smtClean="0">
              <a:solidFill>
                <a:schemeClr val="bg1">
                  <a:lumMod val="95000"/>
                  <a:lumOff val="5000"/>
                </a:schemeClr>
              </a:solidFill>
              <a:latin typeface="Arial" pitchFamily="34" charset="0"/>
              <a:cs typeface="Arial" pitchFamily="34" charset="0"/>
            </a:endParaRPr>
          </a:p>
          <a:p>
            <a:pPr algn="l">
              <a:defRPr/>
            </a:pPr>
            <a:r>
              <a:rPr lang="x-none" sz="2000" b="1" smtClean="0">
                <a:solidFill>
                  <a:schemeClr val="bg1">
                    <a:lumMod val="95000"/>
                    <a:lumOff val="5000"/>
                  </a:schemeClr>
                </a:solidFill>
                <a:latin typeface="Arial" pitchFamily="34" charset="0"/>
                <a:cs typeface="Arial" pitchFamily="34" charset="0"/>
              </a:rPr>
              <a:t>Normalization</a:t>
            </a:r>
            <a:r>
              <a:rPr lang="x-none" sz="2000" smtClean="0">
                <a:solidFill>
                  <a:schemeClr val="bg1">
                    <a:lumMod val="95000"/>
                    <a:lumOff val="5000"/>
                  </a:schemeClr>
                </a:solidFill>
                <a:latin typeface="Arial" pitchFamily="34" charset="0"/>
                <a:cs typeface="Arial" pitchFamily="34" charset="0"/>
              </a:rPr>
              <a:t>, converts features into range [0,1]</a:t>
            </a:r>
          </a:p>
          <a:p>
            <a:pPr lvl="1" algn="l">
              <a:defRPr/>
            </a:pPr>
            <a:r>
              <a:rPr lang="en-GB" sz="1800" dirty="0" smtClean="0">
                <a:solidFill>
                  <a:schemeClr val="bg1">
                    <a:lumMod val="95000"/>
                    <a:lumOff val="5000"/>
                  </a:schemeClr>
                </a:solidFill>
                <a:latin typeface="Arial" pitchFamily="34" charset="0"/>
                <a:cs typeface="Arial" pitchFamily="34" charset="0"/>
              </a:rPr>
              <a:t>All of the outputs are in a small range &gt;&gt; I</a:t>
            </a:r>
            <a:r>
              <a:rPr lang="x-none" sz="1800" smtClean="0">
                <a:solidFill>
                  <a:schemeClr val="bg1">
                    <a:lumMod val="95000"/>
                    <a:lumOff val="5000"/>
                  </a:schemeClr>
                </a:solidFill>
                <a:latin typeface="Arial" pitchFamily="34" charset="0"/>
                <a:cs typeface="Arial" pitchFamily="34" charset="0"/>
              </a:rPr>
              <a:t>ncrease </a:t>
            </a:r>
            <a:endParaRPr lang="en-US" sz="1800" dirty="0" smtClean="0">
              <a:solidFill>
                <a:schemeClr val="bg1">
                  <a:lumMod val="95000"/>
                  <a:lumOff val="5000"/>
                </a:schemeClr>
              </a:solidFill>
              <a:latin typeface="Arial" pitchFamily="34" charset="0"/>
              <a:cs typeface="Arial" pitchFamily="34" charset="0"/>
            </a:endParaRPr>
          </a:p>
          <a:p>
            <a:pPr lvl="1" algn="l">
              <a:defRPr/>
            </a:pPr>
            <a:r>
              <a:rPr lang="x-none" sz="1800" smtClean="0">
                <a:solidFill>
                  <a:schemeClr val="bg1">
                    <a:lumMod val="95000"/>
                    <a:lumOff val="5000"/>
                  </a:schemeClr>
                </a:solidFill>
                <a:latin typeface="Arial" pitchFamily="34" charset="0"/>
                <a:cs typeface="Arial" pitchFamily="34" charset="0"/>
              </a:rPr>
              <a:t>learning speed</a:t>
            </a:r>
          </a:p>
          <a:p>
            <a:pPr lvl="1" algn="l">
              <a:defRPr/>
            </a:pPr>
            <a:endParaRPr lang="x-none" smtClean="0">
              <a:solidFill>
                <a:schemeClr val="bg1">
                  <a:lumMod val="95000"/>
                  <a:lumOff val="5000"/>
                </a:schemeClr>
              </a:solidFill>
              <a:latin typeface="Arial" pitchFamily="34" charset="0"/>
              <a:cs typeface="Arial" pitchFamily="34" charset="0"/>
            </a:endParaRPr>
          </a:p>
          <a:p>
            <a:pPr algn="l">
              <a:defRPr/>
            </a:pPr>
            <a:r>
              <a:rPr lang="x-none" sz="2000" b="1" smtClean="0">
                <a:solidFill>
                  <a:schemeClr val="bg1">
                    <a:lumMod val="95000"/>
                    <a:lumOff val="5000"/>
                  </a:schemeClr>
                </a:solidFill>
                <a:latin typeface="Arial" pitchFamily="34" charset="0"/>
                <a:cs typeface="Arial" pitchFamily="34" charset="0"/>
              </a:rPr>
              <a:t>Standardization</a:t>
            </a:r>
            <a:r>
              <a:rPr lang="x-none" sz="2000" smtClean="0">
                <a:solidFill>
                  <a:schemeClr val="bg1">
                    <a:lumMod val="95000"/>
                    <a:lumOff val="5000"/>
                  </a:schemeClr>
                </a:solidFill>
                <a:latin typeface="Arial" pitchFamily="34" charset="0"/>
                <a:cs typeface="Arial" pitchFamily="34" charset="0"/>
              </a:rPr>
              <a:t>, rescale data into [0,1] with zero mean and standard deviation equal to one</a:t>
            </a:r>
          </a:p>
          <a:p>
            <a:pPr algn="l"/>
            <a:endParaRPr lang="en-US" sz="2400" dirty="0">
              <a:solidFill>
                <a:schemeClr val="bg1">
                  <a:lumMod val="95000"/>
                  <a:lumOff val="5000"/>
                </a:schemeClr>
              </a:solidFill>
            </a:endParaRPr>
          </a:p>
        </p:txBody>
      </p:sp>
      <p:pic>
        <p:nvPicPr>
          <p:cNvPr id="4" name="Diagram 10"/>
          <p:cNvPicPr>
            <a:picLocks noChangeArrowheads="1"/>
          </p:cNvPicPr>
          <p:nvPr/>
        </p:nvPicPr>
        <p:blipFill>
          <a:blip r:embed="rId2" cstate="print"/>
          <a:srcRect/>
          <a:stretch>
            <a:fillRect/>
          </a:stretch>
        </p:blipFill>
        <p:spPr bwMode="auto">
          <a:xfrm>
            <a:off x="533400" y="152400"/>
            <a:ext cx="8013700" cy="1143000"/>
          </a:xfrm>
          <a:prstGeom prst="rect">
            <a:avLst/>
          </a:prstGeom>
          <a:noFill/>
        </p:spPr>
      </p:pic>
      <p:pic>
        <p:nvPicPr>
          <p:cNvPr id="5" name="Picture 14"/>
          <p:cNvPicPr>
            <a:picLocks noChangeAspect="1" noChangeArrowheads="1"/>
          </p:cNvPicPr>
          <p:nvPr/>
        </p:nvPicPr>
        <p:blipFill>
          <a:blip r:embed="rId3" cstate="print"/>
          <a:srcRect/>
          <a:stretch>
            <a:fillRect/>
          </a:stretch>
        </p:blipFill>
        <p:spPr bwMode="auto">
          <a:xfrm>
            <a:off x="6400800" y="1981200"/>
            <a:ext cx="2582863" cy="2133600"/>
          </a:xfrm>
          <a:prstGeom prst="rect">
            <a:avLst/>
          </a:prstGeom>
          <a:noFill/>
          <a:ln w="9525">
            <a:noFill/>
            <a:miter lim="800000"/>
            <a:headEnd/>
            <a:tailEnd/>
          </a:ln>
        </p:spPr>
      </p:pic>
      <p:pic>
        <p:nvPicPr>
          <p:cNvPr id="6" name="Picture 15"/>
          <p:cNvPicPr>
            <a:picLocks noChangeAspect="1" noChangeArrowheads="1"/>
          </p:cNvPicPr>
          <p:nvPr/>
        </p:nvPicPr>
        <p:blipFill>
          <a:blip r:embed="rId4" cstate="print"/>
          <a:srcRect/>
          <a:stretch>
            <a:fillRect/>
          </a:stretch>
        </p:blipFill>
        <p:spPr bwMode="auto">
          <a:xfrm>
            <a:off x="685800" y="5181600"/>
            <a:ext cx="2714625" cy="971550"/>
          </a:xfrm>
          <a:prstGeom prst="rect">
            <a:avLst/>
          </a:prstGeom>
          <a:noFill/>
          <a:ln w="9525">
            <a:noFill/>
            <a:miter lim="800000"/>
            <a:headEnd/>
            <a:tailEnd/>
          </a:ln>
        </p:spPr>
      </p:pic>
      <p:pic>
        <p:nvPicPr>
          <p:cNvPr id="7" name="Picture 17" descr="Image for post"/>
          <p:cNvPicPr>
            <a:picLocks noChangeAspect="1" noChangeArrowheads="1"/>
          </p:cNvPicPr>
          <p:nvPr/>
        </p:nvPicPr>
        <p:blipFill>
          <a:blip r:embed="rId5" r:link="rId6" cstate="print"/>
          <a:srcRect r="50301"/>
          <a:stretch>
            <a:fillRect/>
          </a:stretch>
        </p:blipFill>
        <p:spPr bwMode="auto">
          <a:xfrm>
            <a:off x="4800600" y="5181600"/>
            <a:ext cx="2303462" cy="9667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1477962"/>
          </a:xfrm>
        </p:spPr>
        <p:txBody>
          <a:bodyPr>
            <a:normAutofit/>
          </a:bodyPr>
          <a:lstStyle/>
          <a:p>
            <a:pPr algn="l"/>
            <a:r>
              <a:rPr lang="en-US" sz="2000" dirty="0" smtClean="0">
                <a:solidFill>
                  <a:schemeClr val="bg1">
                    <a:lumMod val="95000"/>
                    <a:lumOff val="5000"/>
                  </a:schemeClr>
                </a:solidFill>
                <a:latin typeface="Arial" pitchFamily="34" charset="0"/>
                <a:cs typeface="Arial" pitchFamily="34" charset="0"/>
              </a:rPr>
              <a:t/>
            </a:r>
            <a:br>
              <a:rPr lang="en-US" sz="2000" dirty="0" smtClean="0">
                <a:solidFill>
                  <a:schemeClr val="bg1">
                    <a:lumMod val="95000"/>
                    <a:lumOff val="5000"/>
                  </a:schemeClr>
                </a:solidFill>
                <a:latin typeface="Arial" pitchFamily="34" charset="0"/>
                <a:cs typeface="Arial" pitchFamily="34" charset="0"/>
              </a:rPr>
            </a:br>
            <a:r>
              <a:rPr lang="en-US" sz="2000" dirty="0" smtClean="0">
                <a:solidFill>
                  <a:schemeClr val="bg1">
                    <a:lumMod val="95000"/>
                    <a:lumOff val="5000"/>
                  </a:schemeClr>
                </a:solidFill>
                <a:latin typeface="Arial" pitchFamily="34" charset="0"/>
                <a:cs typeface="Arial" pitchFamily="34" charset="0"/>
              </a:rPr>
              <a:t>Normalization vs Standardization:</a:t>
            </a:r>
            <a:r>
              <a:rPr lang="en-US" sz="2000" dirty="0" smtClean="0">
                <a:solidFill>
                  <a:schemeClr val="bg1">
                    <a:lumMod val="95000"/>
                    <a:lumOff val="5000"/>
                  </a:schemeClr>
                </a:solidFill>
              </a:rPr>
              <a:t/>
            </a:r>
            <a:br>
              <a:rPr lang="en-US" sz="2000" dirty="0" smtClean="0">
                <a:solidFill>
                  <a:schemeClr val="bg1">
                    <a:lumMod val="95000"/>
                    <a:lumOff val="5000"/>
                  </a:schemeClr>
                </a:solidFill>
              </a:rPr>
            </a:br>
            <a:endParaRPr lang="en-US" sz="2000" dirty="0"/>
          </a:p>
        </p:txBody>
      </p:sp>
      <p:graphicFrame>
        <p:nvGraphicFramePr>
          <p:cNvPr id="5" name="Content Placeholder 4"/>
          <p:cNvGraphicFramePr>
            <a:graphicFrameLocks noGrp="1"/>
          </p:cNvGraphicFramePr>
          <p:nvPr>
            <p:ph idx="1"/>
          </p:nvPr>
        </p:nvGraphicFramePr>
        <p:xfrm>
          <a:off x="457200" y="2667000"/>
          <a:ext cx="8229600" cy="1483360"/>
        </p:xfrm>
        <a:graphic>
          <a:graphicData uri="http://schemas.openxmlformats.org/drawingml/2006/table">
            <a:tbl>
              <a:tblPr firstRow="1" bandRow="1">
                <a:tableStyleId>{93296810-A885-4BE3-A3E7-6D5BEEA58F35}</a:tableStyleId>
              </a:tblPr>
              <a:tblGrid>
                <a:gridCol w="1645920"/>
                <a:gridCol w="1645920"/>
                <a:gridCol w="1645920"/>
                <a:gridCol w="1645920"/>
                <a:gridCol w="1645920"/>
              </a:tblGrid>
              <a:tr h="370840">
                <a:tc>
                  <a:txBody>
                    <a:bodyPr/>
                    <a:lstStyle/>
                    <a:p>
                      <a:pPr algn="ctr"/>
                      <a:endParaRPr lang="en-US" sz="1600" dirty="0">
                        <a:solidFill>
                          <a:schemeClr val="bg1">
                            <a:lumMod val="95000"/>
                            <a:lumOff val="5000"/>
                          </a:schemeClr>
                        </a:solidFill>
                      </a:endParaRPr>
                    </a:p>
                  </a:txBody>
                  <a:tcPr/>
                </a:tc>
                <a:tc>
                  <a:txBody>
                    <a:bodyPr/>
                    <a:lstStyle/>
                    <a:p>
                      <a:pPr algn="ctr"/>
                      <a:r>
                        <a:rPr lang="en-US" sz="1600" dirty="0" smtClean="0"/>
                        <a:t>Train loss</a:t>
                      </a:r>
                      <a:endParaRPr lang="en-US" sz="1600" dirty="0">
                        <a:solidFill>
                          <a:schemeClr val="bg1">
                            <a:lumMod val="95000"/>
                            <a:lumOff val="5000"/>
                          </a:schemeClr>
                        </a:solidFill>
                      </a:endParaRPr>
                    </a:p>
                  </a:txBody>
                  <a:tcPr/>
                </a:tc>
                <a:tc>
                  <a:txBody>
                    <a:bodyPr/>
                    <a:lstStyle/>
                    <a:p>
                      <a:pPr algn="ctr"/>
                      <a:r>
                        <a:rPr lang="en-US" sz="1600" dirty="0" smtClean="0"/>
                        <a:t>Test loss</a:t>
                      </a:r>
                      <a:endParaRPr lang="en-US" sz="1600" dirty="0">
                        <a:solidFill>
                          <a:schemeClr val="bg1">
                            <a:lumMod val="95000"/>
                            <a:lumOff val="5000"/>
                          </a:schemeClr>
                        </a:solidFill>
                      </a:endParaRPr>
                    </a:p>
                  </a:txBody>
                  <a:tcPr/>
                </a:tc>
                <a:tc>
                  <a:txBody>
                    <a:bodyPr/>
                    <a:lstStyle/>
                    <a:p>
                      <a:pPr algn="ctr"/>
                      <a:r>
                        <a:rPr lang="en-US" sz="1600" dirty="0" smtClean="0"/>
                        <a:t>Train acc</a:t>
                      </a:r>
                      <a:endParaRPr lang="en-US" sz="1600" dirty="0">
                        <a:solidFill>
                          <a:schemeClr val="bg1">
                            <a:lumMod val="95000"/>
                            <a:lumOff val="5000"/>
                          </a:schemeClr>
                        </a:solidFill>
                      </a:endParaRPr>
                    </a:p>
                  </a:txBody>
                  <a:tcPr/>
                </a:tc>
                <a:tc>
                  <a:txBody>
                    <a:bodyPr/>
                    <a:lstStyle/>
                    <a:p>
                      <a:pPr algn="ctr"/>
                      <a:r>
                        <a:rPr lang="en-US" sz="1600" dirty="0" smtClean="0"/>
                        <a:t>Test acc</a:t>
                      </a:r>
                      <a:endParaRPr lang="en-US" sz="1600" dirty="0">
                        <a:solidFill>
                          <a:schemeClr val="bg1">
                            <a:lumMod val="95000"/>
                            <a:lumOff val="5000"/>
                          </a:schemeClr>
                        </a:solidFill>
                      </a:endParaRPr>
                    </a:p>
                  </a:txBody>
                  <a:tcPr/>
                </a:tc>
              </a:tr>
              <a:tr h="370840">
                <a:tc>
                  <a:txBody>
                    <a:bodyPr/>
                    <a:lstStyle/>
                    <a:p>
                      <a:pPr algn="ctr"/>
                      <a:r>
                        <a:rPr lang="en-US" sz="1600" dirty="0" smtClean="0"/>
                        <a:t>None</a:t>
                      </a:r>
                      <a:endParaRPr lang="en-US" sz="1600" dirty="0">
                        <a:solidFill>
                          <a:schemeClr val="bg1">
                            <a:lumMod val="95000"/>
                            <a:lumOff val="5000"/>
                          </a:schemeClr>
                        </a:solidFill>
                      </a:endParaRPr>
                    </a:p>
                  </a:txBody>
                  <a:tcPr/>
                </a:tc>
                <a:tc>
                  <a:txBody>
                    <a:bodyPr/>
                    <a:lstStyle/>
                    <a:p>
                      <a:pPr algn="ctr"/>
                      <a:r>
                        <a:rPr lang="en-US" sz="1600" dirty="0" smtClean="0"/>
                        <a:t>0.0268</a:t>
                      </a:r>
                      <a:endParaRPr lang="en-US" sz="1600" dirty="0">
                        <a:solidFill>
                          <a:schemeClr val="bg1">
                            <a:lumMod val="95000"/>
                            <a:lumOff val="5000"/>
                          </a:schemeClr>
                        </a:solidFill>
                      </a:endParaRPr>
                    </a:p>
                  </a:txBody>
                  <a:tcPr/>
                </a:tc>
                <a:tc>
                  <a:txBody>
                    <a:bodyPr/>
                    <a:lstStyle/>
                    <a:p>
                      <a:pPr algn="ctr"/>
                      <a:r>
                        <a:rPr lang="en-US" sz="1600" dirty="0" smtClean="0"/>
                        <a:t>2.0030</a:t>
                      </a:r>
                      <a:endParaRPr lang="en-US" sz="1600" dirty="0">
                        <a:solidFill>
                          <a:schemeClr val="bg1">
                            <a:lumMod val="95000"/>
                            <a:lumOff val="5000"/>
                          </a:schemeClr>
                        </a:solidFill>
                      </a:endParaRPr>
                    </a:p>
                  </a:txBody>
                  <a:tcPr/>
                </a:tc>
                <a:tc>
                  <a:txBody>
                    <a:bodyPr/>
                    <a:lstStyle/>
                    <a:p>
                      <a:pPr algn="ctr"/>
                      <a:r>
                        <a:rPr lang="en-US" sz="1600" dirty="0" smtClean="0"/>
                        <a:t>0.9932</a:t>
                      </a:r>
                      <a:endParaRPr lang="en-US" sz="1600" dirty="0">
                        <a:solidFill>
                          <a:schemeClr val="bg1">
                            <a:lumMod val="95000"/>
                            <a:lumOff val="5000"/>
                          </a:schemeClr>
                        </a:solidFill>
                      </a:endParaRPr>
                    </a:p>
                  </a:txBody>
                  <a:tcPr/>
                </a:tc>
                <a:tc>
                  <a:txBody>
                    <a:bodyPr/>
                    <a:lstStyle/>
                    <a:p>
                      <a:pPr algn="ctr"/>
                      <a:r>
                        <a:rPr lang="en-US" sz="1600" dirty="0" smtClean="0"/>
                        <a:t>0.7611</a:t>
                      </a:r>
                      <a:endParaRPr lang="en-US" sz="1600" dirty="0">
                        <a:solidFill>
                          <a:schemeClr val="bg1">
                            <a:lumMod val="95000"/>
                            <a:lumOff val="5000"/>
                          </a:schemeClr>
                        </a:solidFill>
                      </a:endParaRPr>
                    </a:p>
                  </a:txBody>
                  <a:tcPr/>
                </a:tc>
              </a:tr>
              <a:tr h="370840">
                <a:tc>
                  <a:txBody>
                    <a:bodyPr/>
                    <a:lstStyle/>
                    <a:p>
                      <a:pPr algn="ctr"/>
                      <a:r>
                        <a:rPr lang="en-US" sz="1600" dirty="0" smtClean="0"/>
                        <a:t>Normalization</a:t>
                      </a:r>
                      <a:endParaRPr lang="en-US" sz="1600" dirty="0">
                        <a:solidFill>
                          <a:schemeClr val="bg1">
                            <a:lumMod val="95000"/>
                            <a:lumOff val="5000"/>
                          </a:schemeClr>
                        </a:solidFill>
                      </a:endParaRPr>
                    </a:p>
                  </a:txBody>
                  <a:tcPr/>
                </a:tc>
                <a:tc>
                  <a:txBody>
                    <a:bodyPr/>
                    <a:lstStyle/>
                    <a:p>
                      <a:pPr algn="ctr"/>
                      <a:r>
                        <a:rPr lang="en-US" sz="1600" dirty="0" smtClean="0"/>
                        <a:t>0.0324</a:t>
                      </a:r>
                      <a:endParaRPr lang="en-US" sz="1600" dirty="0">
                        <a:solidFill>
                          <a:schemeClr val="bg1">
                            <a:lumMod val="95000"/>
                            <a:lumOff val="5000"/>
                          </a:schemeClr>
                        </a:solidFill>
                      </a:endParaRPr>
                    </a:p>
                  </a:txBody>
                  <a:tcPr/>
                </a:tc>
                <a:tc>
                  <a:txBody>
                    <a:bodyPr/>
                    <a:lstStyle/>
                    <a:p>
                      <a:pPr algn="ctr"/>
                      <a:r>
                        <a:rPr lang="en-US" sz="1600" dirty="0" smtClean="0"/>
                        <a:t>2.0041</a:t>
                      </a:r>
                      <a:endParaRPr lang="en-US" sz="1600" dirty="0">
                        <a:solidFill>
                          <a:schemeClr val="bg1">
                            <a:lumMod val="95000"/>
                            <a:lumOff val="5000"/>
                          </a:schemeClr>
                        </a:solidFill>
                      </a:endParaRPr>
                    </a:p>
                  </a:txBody>
                  <a:tcPr/>
                </a:tc>
                <a:tc>
                  <a:txBody>
                    <a:bodyPr/>
                    <a:lstStyle/>
                    <a:p>
                      <a:pPr algn="ctr"/>
                      <a:r>
                        <a:rPr lang="en-US" sz="1600" dirty="0" smtClean="0"/>
                        <a:t>0.9912</a:t>
                      </a:r>
                      <a:endParaRPr lang="en-US" sz="1600" dirty="0">
                        <a:solidFill>
                          <a:schemeClr val="bg1">
                            <a:lumMod val="95000"/>
                            <a:lumOff val="5000"/>
                          </a:schemeClr>
                        </a:solidFill>
                      </a:endParaRPr>
                    </a:p>
                  </a:txBody>
                  <a:tcPr/>
                </a:tc>
                <a:tc>
                  <a:txBody>
                    <a:bodyPr/>
                    <a:lstStyle/>
                    <a:p>
                      <a:pPr algn="ctr"/>
                      <a:r>
                        <a:rPr lang="en-US" sz="1600" dirty="0" smtClean="0"/>
                        <a:t>0.7627</a:t>
                      </a:r>
                      <a:endParaRPr lang="en-US" sz="1600" dirty="0">
                        <a:solidFill>
                          <a:schemeClr val="bg1">
                            <a:lumMod val="95000"/>
                            <a:lumOff val="5000"/>
                          </a:schemeClr>
                        </a:solidFill>
                      </a:endParaRPr>
                    </a:p>
                  </a:txBody>
                  <a:tcPr/>
                </a:tc>
              </a:tr>
              <a:tr h="370840">
                <a:tc>
                  <a:txBody>
                    <a:bodyPr/>
                    <a:lstStyle/>
                    <a:p>
                      <a:pPr algn="ctr"/>
                      <a:r>
                        <a:rPr lang="en-US" sz="1600" dirty="0" smtClean="0"/>
                        <a:t>Standardization</a:t>
                      </a:r>
                      <a:endParaRPr lang="en-US" sz="1600" dirty="0">
                        <a:solidFill>
                          <a:schemeClr val="bg1">
                            <a:lumMod val="95000"/>
                            <a:lumOff val="5000"/>
                          </a:schemeClr>
                        </a:solidFill>
                      </a:endParaRPr>
                    </a:p>
                  </a:txBody>
                  <a:tcPr/>
                </a:tc>
                <a:tc>
                  <a:txBody>
                    <a:bodyPr/>
                    <a:lstStyle/>
                    <a:p>
                      <a:pPr algn="ctr"/>
                      <a:r>
                        <a:rPr lang="en-US" sz="1600" dirty="0" smtClean="0"/>
                        <a:t>0.0534</a:t>
                      </a:r>
                      <a:endParaRPr lang="en-US" sz="1600" dirty="0">
                        <a:solidFill>
                          <a:schemeClr val="bg1">
                            <a:lumMod val="95000"/>
                            <a:lumOff val="5000"/>
                          </a:schemeClr>
                        </a:solidFill>
                      </a:endParaRPr>
                    </a:p>
                  </a:txBody>
                  <a:tcPr/>
                </a:tc>
                <a:tc>
                  <a:txBody>
                    <a:bodyPr/>
                    <a:lstStyle/>
                    <a:p>
                      <a:pPr algn="ctr"/>
                      <a:r>
                        <a:rPr lang="en-US" sz="1600" dirty="0" smtClean="0"/>
                        <a:t>2.6605</a:t>
                      </a:r>
                      <a:endParaRPr lang="en-US" sz="1600" dirty="0">
                        <a:solidFill>
                          <a:schemeClr val="bg1">
                            <a:lumMod val="95000"/>
                            <a:lumOff val="5000"/>
                          </a:schemeClr>
                        </a:solidFill>
                      </a:endParaRPr>
                    </a:p>
                  </a:txBody>
                  <a:tcPr/>
                </a:tc>
                <a:tc>
                  <a:txBody>
                    <a:bodyPr/>
                    <a:lstStyle/>
                    <a:p>
                      <a:pPr algn="ctr"/>
                      <a:r>
                        <a:rPr lang="en-US" sz="1600" dirty="0" smtClean="0"/>
                        <a:t>0.9902</a:t>
                      </a:r>
                      <a:endParaRPr lang="en-US" sz="1600" dirty="0">
                        <a:solidFill>
                          <a:schemeClr val="bg1">
                            <a:lumMod val="95000"/>
                            <a:lumOff val="5000"/>
                          </a:schemeClr>
                        </a:solidFill>
                      </a:endParaRPr>
                    </a:p>
                  </a:txBody>
                  <a:tcPr/>
                </a:tc>
                <a:tc>
                  <a:txBody>
                    <a:bodyPr/>
                    <a:lstStyle/>
                    <a:p>
                      <a:pPr algn="ctr"/>
                      <a:r>
                        <a:rPr lang="en-US" sz="1600" dirty="0" smtClean="0"/>
                        <a:t>0.7760</a:t>
                      </a:r>
                      <a:endParaRPr lang="en-US" sz="1600" dirty="0">
                        <a:solidFill>
                          <a:schemeClr val="bg1">
                            <a:lumMod val="95000"/>
                            <a:lumOff val="5000"/>
                          </a:schemeClr>
                        </a:solidFill>
                      </a:endParaRPr>
                    </a:p>
                  </a:txBody>
                  <a:tcPr/>
                </a:tc>
              </a:tr>
            </a:tbl>
          </a:graphicData>
        </a:graphic>
      </p:graphicFrame>
      <p:pic>
        <p:nvPicPr>
          <p:cNvPr id="4" name="Diagram 10"/>
          <p:cNvPicPr>
            <a:picLocks noChangeArrowheads="1"/>
          </p:cNvPicPr>
          <p:nvPr/>
        </p:nvPicPr>
        <p:blipFill>
          <a:blip r:embed="rId2" cstate="print"/>
          <a:srcRect/>
          <a:stretch>
            <a:fillRect/>
          </a:stretch>
        </p:blipFill>
        <p:spPr bwMode="auto">
          <a:xfrm>
            <a:off x="457200" y="381000"/>
            <a:ext cx="8013700" cy="1092200"/>
          </a:xfrm>
          <a:prstGeom prst="rect">
            <a:avLst/>
          </a:prstGeom>
          <a:noFill/>
        </p:spPr>
      </p:pic>
      <p:sp>
        <p:nvSpPr>
          <p:cNvPr id="7" name="Rectangle 6"/>
          <p:cNvSpPr/>
          <p:nvPr/>
        </p:nvSpPr>
        <p:spPr>
          <a:xfrm>
            <a:off x="457200" y="4800600"/>
            <a:ext cx="4312399" cy="369332"/>
          </a:xfrm>
          <a:prstGeom prst="rect">
            <a:avLst/>
          </a:prstGeom>
        </p:spPr>
        <p:txBody>
          <a:bodyPr wrap="none">
            <a:spAutoFit/>
          </a:bodyPr>
          <a:lstStyle/>
          <a:p>
            <a:pPr marL="285750" indent="-285750"/>
            <a:r>
              <a:rPr lang="en-US" dirty="0" smtClean="0">
                <a:solidFill>
                  <a:schemeClr val="bg1">
                    <a:lumMod val="95000"/>
                    <a:lumOff val="5000"/>
                  </a:schemeClr>
                </a:solidFill>
                <a:latin typeface="Arial" pitchFamily="34" charset="0"/>
                <a:cs typeface="Arial" pitchFamily="34" charset="0"/>
              </a:rPr>
              <a:t>Standardization had more useful impact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3238"/>
          </a:xfrm>
        </p:spPr>
        <p:txBody>
          <a:bodyPr>
            <a:normAutofit fontScale="90000"/>
          </a:bodyPr>
          <a:lstStyle/>
          <a:p>
            <a:pPr lvl="0" algn="l"/>
            <a:r>
              <a:rPr lang="en-US" sz="2700" dirty="0" smtClean="0">
                <a:solidFill>
                  <a:schemeClr val="bg1">
                    <a:lumMod val="95000"/>
                    <a:lumOff val="5000"/>
                  </a:schemeClr>
                </a:solidFill>
                <a:latin typeface="Arial" pitchFamily="34" charset="0"/>
                <a:cs typeface="Arial" pitchFamily="34" charset="0"/>
              </a:rPr>
              <a:t/>
            </a:r>
            <a:br>
              <a:rPr lang="en-US" sz="2700" dirty="0" smtClean="0">
                <a:solidFill>
                  <a:schemeClr val="bg1">
                    <a:lumMod val="95000"/>
                    <a:lumOff val="5000"/>
                  </a:schemeClr>
                </a:solidFill>
                <a:latin typeface="Arial" pitchFamily="34" charset="0"/>
                <a:cs typeface="Arial" pitchFamily="34" charset="0"/>
              </a:rPr>
            </a:br>
            <a:r>
              <a:rPr lang="en-US" sz="2700" dirty="0" smtClean="0">
                <a:solidFill>
                  <a:schemeClr val="bg1">
                    <a:lumMod val="95000"/>
                    <a:lumOff val="5000"/>
                  </a:schemeClr>
                </a:solidFill>
                <a:latin typeface="Arial" pitchFamily="34" charset="0"/>
                <a:cs typeface="Arial" pitchFamily="34" charset="0"/>
              </a:rPr>
              <a:t/>
            </a:r>
            <a:br>
              <a:rPr lang="en-US" sz="2700" dirty="0" smtClean="0">
                <a:solidFill>
                  <a:schemeClr val="bg1">
                    <a:lumMod val="95000"/>
                    <a:lumOff val="5000"/>
                  </a:schemeClr>
                </a:solidFill>
                <a:latin typeface="Arial" pitchFamily="34" charset="0"/>
                <a:cs typeface="Arial" pitchFamily="34" charset="0"/>
              </a:rPr>
            </a:br>
            <a:r>
              <a:rPr lang="en-US" sz="2700" dirty="0" smtClean="0">
                <a:solidFill>
                  <a:schemeClr val="bg1">
                    <a:lumMod val="95000"/>
                    <a:lumOff val="5000"/>
                  </a:schemeClr>
                </a:solidFill>
                <a:latin typeface="Arial" pitchFamily="34" charset="0"/>
                <a:cs typeface="Arial" pitchFamily="34" charset="0"/>
              </a:rPr>
              <a:t/>
            </a:r>
            <a:br>
              <a:rPr lang="en-US" sz="2700" dirty="0" smtClean="0">
                <a:solidFill>
                  <a:schemeClr val="bg1">
                    <a:lumMod val="95000"/>
                    <a:lumOff val="5000"/>
                  </a:schemeClr>
                </a:solidFill>
                <a:latin typeface="Arial" pitchFamily="34" charset="0"/>
                <a:cs typeface="Arial" pitchFamily="34" charset="0"/>
              </a:rPr>
            </a:br>
            <a:r>
              <a:rPr lang="en-US" sz="2700" dirty="0" smtClean="0">
                <a:solidFill>
                  <a:schemeClr val="bg1">
                    <a:lumMod val="95000"/>
                    <a:lumOff val="5000"/>
                  </a:schemeClr>
                </a:solidFill>
                <a:latin typeface="Arial" pitchFamily="34" charset="0"/>
                <a:cs typeface="Arial" pitchFamily="34" charset="0"/>
              </a:rPr>
              <a:t/>
            </a:r>
            <a:br>
              <a:rPr lang="en-US" sz="2700" dirty="0" smtClean="0">
                <a:solidFill>
                  <a:schemeClr val="bg1">
                    <a:lumMod val="95000"/>
                    <a:lumOff val="5000"/>
                  </a:schemeClr>
                </a:solidFill>
                <a:latin typeface="Arial" pitchFamily="34" charset="0"/>
                <a:cs typeface="Arial" pitchFamily="34" charset="0"/>
              </a:rPr>
            </a:br>
            <a:r>
              <a:rPr lang="en-US" sz="2700" dirty="0" smtClean="0">
                <a:solidFill>
                  <a:schemeClr val="bg1">
                    <a:lumMod val="95000"/>
                    <a:lumOff val="5000"/>
                  </a:schemeClr>
                </a:solidFill>
                <a:latin typeface="Arial" pitchFamily="34" charset="0"/>
                <a:cs typeface="Arial" pitchFamily="34" charset="0"/>
              </a:rPr>
              <a:t>Drop-out</a:t>
            </a:r>
            <a:r>
              <a:rPr lang="en-US" sz="4400" dirty="0" smtClean="0">
                <a:solidFill>
                  <a:schemeClr val="bg1">
                    <a:lumMod val="95000"/>
                    <a:lumOff val="5000"/>
                  </a:schemeClr>
                </a:solidFill>
              </a:rPr>
              <a:t/>
            </a:r>
            <a:br>
              <a:rPr lang="en-US" sz="4400" dirty="0" smtClean="0">
                <a:solidFill>
                  <a:schemeClr val="bg1">
                    <a:lumMod val="95000"/>
                    <a:lumOff val="5000"/>
                  </a:schemeClr>
                </a:solidFill>
              </a:rPr>
            </a:br>
            <a:endParaRPr lang="en-US" dirty="0"/>
          </a:p>
        </p:txBody>
      </p:sp>
      <p:sp>
        <p:nvSpPr>
          <p:cNvPr id="3" name="Content Placeholder 2"/>
          <p:cNvSpPr>
            <a:spLocks noGrp="1"/>
          </p:cNvSpPr>
          <p:nvPr>
            <p:ph idx="1"/>
          </p:nvPr>
        </p:nvSpPr>
        <p:spPr>
          <a:xfrm>
            <a:off x="381000" y="2133600"/>
            <a:ext cx="8229600" cy="4175760"/>
          </a:xfrm>
        </p:spPr>
        <p:txBody>
          <a:bodyPr/>
          <a:lstStyle/>
          <a:p>
            <a:pPr>
              <a:defRPr/>
            </a:pPr>
            <a:r>
              <a:rPr lang="x-none" sz="2000" smtClean="0">
                <a:solidFill>
                  <a:schemeClr val="bg1">
                    <a:lumMod val="95000"/>
                    <a:lumOff val="5000"/>
                  </a:schemeClr>
                </a:solidFill>
                <a:latin typeface="Arial" pitchFamily="34" charset="0"/>
                <a:cs typeface="Arial" pitchFamily="34" charset="0"/>
              </a:rPr>
              <a:t>A fully connected layer occupies most of the parameter</a:t>
            </a:r>
          </a:p>
          <a:p>
            <a:pPr marL="0" indent="0">
              <a:buNone/>
              <a:defRPr/>
            </a:pPr>
            <a:endParaRPr lang="x-none" sz="2000" smtClean="0">
              <a:solidFill>
                <a:schemeClr val="bg1">
                  <a:lumMod val="95000"/>
                  <a:lumOff val="5000"/>
                </a:schemeClr>
              </a:solidFill>
              <a:latin typeface="Arial" pitchFamily="34" charset="0"/>
              <a:cs typeface="Arial" pitchFamily="34" charset="0"/>
            </a:endParaRPr>
          </a:p>
          <a:p>
            <a:pPr>
              <a:defRPr/>
            </a:pPr>
            <a:r>
              <a:rPr lang="x-none" sz="2000" smtClean="0">
                <a:solidFill>
                  <a:schemeClr val="bg1">
                    <a:lumMod val="95000"/>
                    <a:lumOff val="5000"/>
                  </a:schemeClr>
                </a:solidFill>
                <a:latin typeface="Arial" pitchFamily="34" charset="0"/>
                <a:cs typeface="Arial" pitchFamily="34" charset="0"/>
              </a:rPr>
              <a:t>neurons develop co-dependency amongst each other</a:t>
            </a:r>
          </a:p>
          <a:p>
            <a:pPr lvl="1">
              <a:defRPr/>
            </a:pPr>
            <a:r>
              <a:rPr lang="x-none" sz="1800" smtClean="0">
                <a:solidFill>
                  <a:schemeClr val="bg1">
                    <a:lumMod val="95000"/>
                    <a:lumOff val="5000"/>
                  </a:schemeClr>
                </a:solidFill>
                <a:latin typeface="Arial" pitchFamily="34" charset="0"/>
                <a:cs typeface="Arial" pitchFamily="34" charset="0"/>
              </a:rPr>
              <a:t>limits the individual power of each neuron</a:t>
            </a:r>
          </a:p>
          <a:p>
            <a:pPr lvl="2">
              <a:defRPr/>
            </a:pPr>
            <a:r>
              <a:rPr lang="x-none" smtClean="0">
                <a:solidFill>
                  <a:schemeClr val="bg1">
                    <a:lumMod val="95000"/>
                    <a:lumOff val="5000"/>
                  </a:schemeClr>
                </a:solidFill>
                <a:latin typeface="Arial" pitchFamily="34" charset="0"/>
                <a:cs typeface="Arial" pitchFamily="34" charset="0"/>
              </a:rPr>
              <a:t>leads to over-fitting of training data.</a:t>
            </a:r>
          </a:p>
          <a:p>
            <a:pPr marL="914400" lvl="2" indent="0">
              <a:buNone/>
              <a:defRPr/>
            </a:pPr>
            <a:endParaRPr lang="x-none" smtClean="0">
              <a:solidFill>
                <a:schemeClr val="bg1">
                  <a:lumMod val="95000"/>
                  <a:lumOff val="5000"/>
                </a:schemeClr>
              </a:solidFill>
              <a:latin typeface="Arial" pitchFamily="34" charset="0"/>
              <a:cs typeface="Arial" pitchFamily="34" charset="0"/>
            </a:endParaRPr>
          </a:p>
          <a:p>
            <a:pPr>
              <a:defRPr/>
            </a:pPr>
            <a:r>
              <a:rPr lang="x-none" sz="2000" smtClean="0">
                <a:solidFill>
                  <a:schemeClr val="bg1">
                    <a:lumMod val="95000"/>
                    <a:lumOff val="5000"/>
                  </a:schemeClr>
                </a:solidFill>
                <a:latin typeface="Arial" pitchFamily="34" charset="0"/>
                <a:cs typeface="Arial" pitchFamily="34" charset="0"/>
              </a:rPr>
              <a:t>Dropout reduces interdependent learning among the neurons.</a:t>
            </a:r>
          </a:p>
          <a:p>
            <a:pPr lvl="1">
              <a:defRPr/>
            </a:pPr>
            <a:r>
              <a:rPr lang="x-none" sz="1800" smtClean="0">
                <a:solidFill>
                  <a:schemeClr val="bg1">
                    <a:lumMod val="95000"/>
                    <a:lumOff val="5000"/>
                  </a:schemeClr>
                </a:solidFill>
                <a:latin typeface="Arial" pitchFamily="34" charset="0"/>
                <a:cs typeface="Arial" pitchFamily="34" charset="0"/>
              </a:rPr>
              <a:t>layers co-adapt to correct mistakes from prior layers</a:t>
            </a:r>
          </a:p>
          <a:p>
            <a:pPr lvl="2">
              <a:defRPr/>
            </a:pPr>
            <a:r>
              <a:rPr lang="x-none" smtClean="0">
                <a:solidFill>
                  <a:schemeClr val="bg1">
                    <a:lumMod val="95000"/>
                    <a:lumOff val="5000"/>
                  </a:schemeClr>
                </a:solidFill>
                <a:latin typeface="Arial" pitchFamily="34" charset="0"/>
                <a:cs typeface="Arial" pitchFamily="34" charset="0"/>
              </a:rPr>
              <a:t>makes the model more robust.</a:t>
            </a:r>
          </a:p>
          <a:p>
            <a:endParaRPr lang="en-US" dirty="0">
              <a:solidFill>
                <a:schemeClr val="bg1">
                  <a:lumMod val="95000"/>
                  <a:lumOff val="5000"/>
                </a:schemeClr>
              </a:solidFill>
              <a:latin typeface="Arial" pitchFamily="34" charset="0"/>
              <a:cs typeface="Arial" pitchFamily="34" charset="0"/>
            </a:endParaRPr>
          </a:p>
        </p:txBody>
      </p:sp>
      <p:sp>
        <p:nvSpPr>
          <p:cNvPr id="4" name="Date Placeholder 3"/>
          <p:cNvSpPr>
            <a:spLocks noGrp="1"/>
          </p:cNvSpPr>
          <p:nvPr>
            <p:ph type="dt" sz="quarter" idx="10"/>
          </p:nvPr>
        </p:nvSpPr>
        <p:spPr>
          <a:xfrm>
            <a:off x="4343400" y="6148388"/>
            <a:ext cx="1905000" cy="457200"/>
          </a:xfrm>
          <a:noFill/>
          <a:ln>
            <a:miter lim="800000"/>
            <a:headEnd/>
            <a:tailEnd/>
          </a:ln>
        </p:spPr>
        <p:txBody>
          <a:bodyPr/>
          <a:lstStyle/>
          <a:p>
            <a:fld id="{FB2EFD3E-09BD-4AB9-A7B4-B725BADAF2A2}" type="datetime1">
              <a:rPr lang="it-IT" smtClean="0"/>
              <a:pPr/>
              <a:t>10/09/2022</a:t>
            </a:fld>
            <a:endParaRPr lang="it-IT" smtClean="0"/>
          </a:p>
        </p:txBody>
      </p:sp>
      <p:sp>
        <p:nvSpPr>
          <p:cNvPr id="5" name="Footer Placeholder 4"/>
          <p:cNvSpPr>
            <a:spLocks noGrp="1"/>
          </p:cNvSpPr>
          <p:nvPr>
            <p:ph type="ftr" sz="quarter" idx="11"/>
          </p:nvPr>
        </p:nvSpPr>
        <p:spPr>
          <a:xfrm>
            <a:off x="1219200" y="6148388"/>
            <a:ext cx="2895600" cy="457200"/>
          </a:xfrm>
          <a:noFill/>
          <a:ln>
            <a:miter lim="800000"/>
            <a:headEnd/>
            <a:tailEnd/>
          </a:ln>
        </p:spPr>
        <p:txBody>
          <a:bodyPr/>
          <a:lstStyle/>
          <a:p>
            <a:r>
              <a:rPr lang="it-IT" smtClean="0"/>
              <a:t>CNN image classification</a:t>
            </a:r>
          </a:p>
        </p:txBody>
      </p:sp>
      <p:sp>
        <p:nvSpPr>
          <p:cNvPr id="6" name="Slide Number Placeholder 5"/>
          <p:cNvSpPr>
            <a:spLocks noGrp="1"/>
          </p:cNvSpPr>
          <p:nvPr>
            <p:ph type="sldNum" sz="quarter" idx="12"/>
          </p:nvPr>
        </p:nvSpPr>
        <p:spPr>
          <a:xfrm>
            <a:off x="6553200" y="6148388"/>
            <a:ext cx="1905000" cy="457200"/>
          </a:xfrm>
          <a:noFill/>
          <a:ln>
            <a:miter lim="800000"/>
            <a:headEnd/>
            <a:tailEnd/>
          </a:ln>
        </p:spPr>
        <p:txBody>
          <a:bodyPr/>
          <a:lstStyle/>
          <a:p>
            <a:r>
              <a:rPr lang="it-IT"/>
              <a:t>Page </a:t>
            </a:r>
            <a:fld id="{CA786B72-0C4B-4CAC-9220-C6398CBBA933}" type="slidenum">
              <a:rPr lang="it-IT"/>
              <a:pPr/>
              <a:t>12</a:t>
            </a:fld>
            <a:endParaRPr lang="it-IT"/>
          </a:p>
        </p:txBody>
      </p:sp>
      <p:sp>
        <p:nvSpPr>
          <p:cNvPr id="7" name="Rectangle 2"/>
          <p:cNvSpPr txBox="1">
            <a:spLocks noChangeArrowheads="1"/>
          </p:cNvSpPr>
          <p:nvPr/>
        </p:nvSpPr>
        <p:spPr>
          <a:xfrm>
            <a:off x="250825" y="1408113"/>
            <a:ext cx="7416800" cy="581025"/>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dirty="0" smtClean="0">
              <a:ln w="6350">
                <a:noFill/>
              </a:ln>
              <a:solidFill>
                <a:schemeClr val="bg1">
                  <a:lumMod val="95000"/>
                  <a:lumOff val="5000"/>
                </a:schemeClr>
              </a:solidFill>
              <a:effectLst>
                <a:outerShdw blurRad="114300" dist="101600" dir="2700000" algn="tl" rotWithShape="0">
                  <a:srgbClr val="000000">
                    <a:alpha val="40000"/>
                  </a:srgbClr>
                </a:outerShdw>
              </a:effectLst>
              <a:uLnTx/>
              <a:uFillTx/>
              <a:latin typeface="+mj-lt"/>
              <a:ea typeface="+mj-ea"/>
              <a:cs typeface="+mj-cs"/>
            </a:endParaRPr>
          </a:p>
        </p:txBody>
      </p:sp>
      <p:sp>
        <p:nvSpPr>
          <p:cNvPr id="8" name="Rectangle 5"/>
          <p:cNvSpPr txBox="1">
            <a:spLocks noChangeArrowheads="1"/>
          </p:cNvSpPr>
          <p:nvPr/>
        </p:nvSpPr>
        <p:spPr>
          <a:xfrm>
            <a:off x="250825" y="2119313"/>
            <a:ext cx="7705725" cy="3325812"/>
          </a:xfrm>
          <a:prstGeom prst="rect">
            <a:avLst/>
          </a:prstGeom>
        </p:spPr>
        <p:txBody>
          <a:bodyPr vert="horz">
            <a:normAutofit/>
          </a:bodyPr>
          <a:lstStyle/>
          <a:p>
            <a:pPr marL="548640" marR="0" lvl="0" indent="-411480" algn="just" defTabSz="914400" rtl="0" eaLnBrk="1" fontAlgn="auto" latinLnBrk="0" hangingPunct="1">
              <a:lnSpc>
                <a:spcPct val="100000"/>
              </a:lnSpc>
              <a:spcBef>
                <a:spcPct val="20000"/>
              </a:spcBef>
              <a:spcAft>
                <a:spcPts val="0"/>
              </a:spcAft>
              <a:buClr>
                <a:schemeClr val="tx1">
                  <a:shade val="95000"/>
                </a:schemeClr>
              </a:buClr>
              <a:buSzPct val="65000"/>
              <a:buFont typeface="Wingdings 2"/>
              <a:buChar char=""/>
              <a:tabLst/>
              <a:defRPr/>
            </a:pPr>
            <a:endParaRPr kumimoji="0" lang="x-none" sz="2200" b="0" i="0" u="none" strike="noStrike" kern="1200" cap="none" spc="0" normalizeH="0" baseline="0" noProof="0" dirty="0">
              <a:ln>
                <a:noFill/>
              </a:ln>
              <a:solidFill>
                <a:schemeClr val="bg1">
                  <a:lumMod val="95000"/>
                  <a:lumOff val="5000"/>
                </a:schemeClr>
              </a:solidFill>
              <a:effectLst/>
              <a:uLnTx/>
              <a:uFillTx/>
              <a:latin typeface="+mn-lt"/>
              <a:ea typeface="+mn-ea"/>
              <a:cs typeface="+mn-cs"/>
            </a:endParaRPr>
          </a:p>
        </p:txBody>
      </p:sp>
      <p:pic>
        <p:nvPicPr>
          <p:cNvPr id="10" name="Diagram 10"/>
          <p:cNvPicPr>
            <a:picLocks noChangeArrowheads="1"/>
          </p:cNvPicPr>
          <p:nvPr/>
        </p:nvPicPr>
        <p:blipFill>
          <a:blip r:embed="rId2" cstate="print"/>
          <a:srcRect/>
          <a:stretch>
            <a:fillRect/>
          </a:stretch>
        </p:blipFill>
        <p:spPr bwMode="auto">
          <a:xfrm>
            <a:off x="381000" y="228600"/>
            <a:ext cx="8013700" cy="990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8229600" cy="609600"/>
          </a:xfrm>
        </p:spPr>
        <p:txBody>
          <a:bodyPr>
            <a:normAutofit fontScale="90000"/>
          </a:bodyPr>
          <a:lstStyle/>
          <a:p>
            <a:pPr algn="l"/>
            <a:r>
              <a:rPr lang="en-US" sz="2400" dirty="0" smtClean="0">
                <a:solidFill>
                  <a:schemeClr val="bg1">
                    <a:lumMod val="95000"/>
                    <a:lumOff val="5000"/>
                  </a:schemeClr>
                </a:solidFill>
                <a:latin typeface="Arial" pitchFamily="34" charset="0"/>
                <a:cs typeface="Arial" pitchFamily="34" charset="0"/>
              </a:rPr>
              <a:t>Experiments:</a:t>
            </a:r>
            <a:r>
              <a:rPr lang="en-US" dirty="0" smtClean="0">
                <a:solidFill>
                  <a:schemeClr val="bg1">
                    <a:lumMod val="95000"/>
                    <a:lumOff val="5000"/>
                  </a:schemeClr>
                </a:solidFill>
                <a:latin typeface="Arial" pitchFamily="34" charset="0"/>
                <a:cs typeface="Arial" pitchFamily="34" charset="0"/>
              </a:rPr>
              <a:t/>
            </a:r>
            <a:br>
              <a:rPr lang="en-US" dirty="0" smtClean="0">
                <a:solidFill>
                  <a:schemeClr val="bg1">
                    <a:lumMod val="95000"/>
                    <a:lumOff val="5000"/>
                  </a:schemeClr>
                </a:solidFill>
                <a:latin typeface="Arial" pitchFamily="34" charset="0"/>
                <a:cs typeface="Arial" pitchFamily="34" charset="0"/>
              </a:rPr>
            </a:br>
            <a:endParaRPr lang="en-US"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a:xfrm>
            <a:off x="228600" y="1752600"/>
            <a:ext cx="8915400" cy="4953000"/>
          </a:xfrm>
        </p:spPr>
        <p:txBody>
          <a:bodyPr/>
          <a:lstStyle/>
          <a:p>
            <a:pPr>
              <a:buNone/>
            </a:pPr>
            <a:endParaRPr lang="en-US" dirty="0" smtClean="0">
              <a:solidFill>
                <a:schemeClr val="bg1">
                  <a:lumMod val="95000"/>
                  <a:lumOff val="5000"/>
                </a:schemeClr>
              </a:solidFill>
            </a:endParaRPr>
          </a:p>
          <a:p>
            <a:endParaRPr lang="en-US" dirty="0" smtClean="0">
              <a:solidFill>
                <a:schemeClr val="bg1">
                  <a:lumMod val="95000"/>
                  <a:lumOff val="5000"/>
                </a:schemeClr>
              </a:solidFill>
            </a:endParaRPr>
          </a:p>
          <a:p>
            <a:endParaRPr lang="en-US" dirty="0">
              <a:solidFill>
                <a:schemeClr val="bg1">
                  <a:lumMod val="95000"/>
                  <a:lumOff val="5000"/>
                </a:schemeClr>
              </a:solidFill>
            </a:endParaRPr>
          </a:p>
        </p:txBody>
      </p:sp>
      <p:pic>
        <p:nvPicPr>
          <p:cNvPr id="4" name="Diagram 10"/>
          <p:cNvPicPr>
            <a:picLocks noChangeArrowheads="1"/>
          </p:cNvPicPr>
          <p:nvPr/>
        </p:nvPicPr>
        <p:blipFill>
          <a:blip r:embed="rId2" cstate="print"/>
          <a:srcRect/>
          <a:stretch>
            <a:fillRect/>
          </a:stretch>
        </p:blipFill>
        <p:spPr bwMode="auto">
          <a:xfrm>
            <a:off x="533400" y="152400"/>
            <a:ext cx="8013700" cy="990600"/>
          </a:xfrm>
          <a:prstGeom prst="rect">
            <a:avLst/>
          </a:prstGeom>
          <a:noFill/>
        </p:spPr>
      </p:pic>
      <p:pic>
        <p:nvPicPr>
          <p:cNvPr id="5" name="Picture 8"/>
          <p:cNvPicPr>
            <a:picLocks noChangeAspect="1" noChangeArrowheads="1"/>
          </p:cNvPicPr>
          <p:nvPr/>
        </p:nvPicPr>
        <p:blipFill>
          <a:blip r:embed="rId3" cstate="print"/>
          <a:srcRect/>
          <a:stretch>
            <a:fillRect/>
          </a:stretch>
        </p:blipFill>
        <p:spPr bwMode="auto">
          <a:xfrm>
            <a:off x="381000" y="1905000"/>
            <a:ext cx="8104187" cy="989013"/>
          </a:xfrm>
          <a:prstGeom prst="rect">
            <a:avLst/>
          </a:prstGeom>
          <a:noFill/>
          <a:ln w="9525">
            <a:noFill/>
            <a:miter lim="800000"/>
            <a:headEnd/>
            <a:tailEnd/>
          </a:ln>
        </p:spPr>
      </p:pic>
      <p:sp>
        <p:nvSpPr>
          <p:cNvPr id="6" name="Rectangle 5"/>
          <p:cNvSpPr/>
          <p:nvPr/>
        </p:nvSpPr>
        <p:spPr>
          <a:xfrm>
            <a:off x="381000" y="3200400"/>
            <a:ext cx="4572000" cy="2215991"/>
          </a:xfrm>
          <a:prstGeom prst="rect">
            <a:avLst/>
          </a:prstGeom>
        </p:spPr>
        <p:txBody>
          <a:bodyPr>
            <a:spAutoFit/>
          </a:bodyPr>
          <a:lstStyle/>
          <a:p>
            <a:endParaRPr lang="en-GB" dirty="0" smtClean="0">
              <a:solidFill>
                <a:schemeClr val="bg1">
                  <a:lumMod val="95000"/>
                  <a:lumOff val="5000"/>
                </a:schemeClr>
              </a:solidFill>
              <a:latin typeface="Arial" pitchFamily="34" charset="0"/>
              <a:cs typeface="Arial" pitchFamily="34" charset="0"/>
            </a:endParaRPr>
          </a:p>
          <a:p>
            <a:r>
              <a:rPr lang="en-GB" dirty="0" smtClean="0">
                <a:solidFill>
                  <a:schemeClr val="bg1">
                    <a:lumMod val="95000"/>
                    <a:lumOff val="5000"/>
                  </a:schemeClr>
                </a:solidFill>
                <a:latin typeface="Arial" pitchFamily="34" charset="0"/>
                <a:cs typeface="Arial" pitchFamily="34" charset="0"/>
              </a:rPr>
              <a:t>C</a:t>
            </a:r>
            <a:r>
              <a:rPr lang="en-US" dirty="0" smtClean="0">
                <a:solidFill>
                  <a:schemeClr val="bg1">
                    <a:lumMod val="95000"/>
                    <a:lumOff val="5000"/>
                  </a:schemeClr>
                </a:solidFill>
                <a:latin typeface="Arial" pitchFamily="34" charset="0"/>
                <a:cs typeface="Arial" pitchFamily="34" charset="0"/>
              </a:rPr>
              <a:t>onv: 0.1, Dense: 0.0</a:t>
            </a:r>
          </a:p>
          <a:p>
            <a:pPr lvl="1"/>
            <a:r>
              <a:rPr lang="en-US" sz="1600" dirty="0" smtClean="0">
                <a:solidFill>
                  <a:schemeClr val="bg1">
                    <a:lumMod val="95000"/>
                    <a:lumOff val="5000"/>
                  </a:schemeClr>
                </a:solidFill>
                <a:latin typeface="Arial" pitchFamily="34" charset="0"/>
                <a:cs typeface="Arial" pitchFamily="34" charset="0"/>
              </a:rPr>
              <a:t>Train: loss: 0.0111 - accuracy: 0.9969</a:t>
            </a:r>
          </a:p>
          <a:p>
            <a:pPr lvl="1"/>
            <a:r>
              <a:rPr lang="en-US" sz="1600" dirty="0" smtClean="0">
                <a:solidFill>
                  <a:schemeClr val="bg1">
                    <a:lumMod val="95000"/>
                    <a:lumOff val="5000"/>
                  </a:schemeClr>
                </a:solidFill>
                <a:latin typeface="Arial" pitchFamily="34" charset="0"/>
                <a:cs typeface="Arial" pitchFamily="34" charset="0"/>
              </a:rPr>
              <a:t>Test: loss: 2.2240 - accuracy: 0.7834</a:t>
            </a:r>
          </a:p>
          <a:p>
            <a:endParaRPr lang="en-US" sz="2000" dirty="0" smtClean="0">
              <a:solidFill>
                <a:schemeClr val="bg1">
                  <a:lumMod val="95000"/>
                  <a:lumOff val="5000"/>
                </a:schemeClr>
              </a:solidFill>
              <a:latin typeface="Arial" pitchFamily="34" charset="0"/>
              <a:cs typeface="Arial" pitchFamily="34" charset="0"/>
            </a:endParaRPr>
          </a:p>
          <a:p>
            <a:r>
              <a:rPr lang="en-US" dirty="0" smtClean="0">
                <a:solidFill>
                  <a:schemeClr val="bg1">
                    <a:lumMod val="95000"/>
                    <a:lumOff val="5000"/>
                  </a:schemeClr>
                </a:solidFill>
                <a:latin typeface="Arial" pitchFamily="34" charset="0"/>
                <a:cs typeface="Arial" pitchFamily="34" charset="0"/>
              </a:rPr>
              <a:t>Conv: 0.2, Dense: 0.0</a:t>
            </a:r>
          </a:p>
          <a:p>
            <a:pPr lvl="1"/>
            <a:r>
              <a:rPr lang="en-US" sz="1600" dirty="0" smtClean="0">
                <a:solidFill>
                  <a:schemeClr val="bg1">
                    <a:lumMod val="95000"/>
                    <a:lumOff val="5000"/>
                  </a:schemeClr>
                </a:solidFill>
                <a:latin typeface="Arial" pitchFamily="34" charset="0"/>
                <a:cs typeface="Arial" pitchFamily="34" charset="0"/>
              </a:rPr>
              <a:t>Train: loss: 0.0057 - accuracy: 0.9983</a:t>
            </a:r>
          </a:p>
          <a:p>
            <a:pPr lvl="1"/>
            <a:r>
              <a:rPr lang="en-US" sz="1600" dirty="0" smtClean="0">
                <a:solidFill>
                  <a:schemeClr val="bg1">
                    <a:lumMod val="95000"/>
                    <a:lumOff val="5000"/>
                  </a:schemeClr>
                </a:solidFill>
                <a:latin typeface="Arial" pitchFamily="34" charset="0"/>
                <a:cs typeface="Arial" pitchFamily="34" charset="0"/>
              </a:rPr>
              <a:t>Test: loss: 1.4408 - accuracy: 0.7986</a:t>
            </a:r>
          </a:p>
        </p:txBody>
      </p:sp>
      <p:pic>
        <p:nvPicPr>
          <p:cNvPr id="7" name="Picture 12"/>
          <p:cNvPicPr>
            <a:picLocks noChangeAspect="1" noChangeArrowheads="1"/>
          </p:cNvPicPr>
          <p:nvPr/>
        </p:nvPicPr>
        <p:blipFill>
          <a:blip r:embed="rId4" cstate="print"/>
          <a:srcRect/>
          <a:stretch>
            <a:fillRect/>
          </a:stretch>
        </p:blipFill>
        <p:spPr bwMode="auto">
          <a:xfrm>
            <a:off x="4572000" y="3429000"/>
            <a:ext cx="2014538" cy="1490663"/>
          </a:xfrm>
          <a:prstGeom prst="rect">
            <a:avLst/>
          </a:prstGeom>
          <a:noFill/>
          <a:ln w="9525">
            <a:noFill/>
            <a:miter lim="800000"/>
            <a:headEnd/>
            <a:tailEnd/>
          </a:ln>
        </p:spPr>
      </p:pic>
      <p:pic>
        <p:nvPicPr>
          <p:cNvPr id="8" name="Picture 13"/>
          <p:cNvPicPr>
            <a:picLocks noChangeAspect="1" noChangeArrowheads="1"/>
          </p:cNvPicPr>
          <p:nvPr/>
        </p:nvPicPr>
        <p:blipFill>
          <a:blip r:embed="rId5" cstate="print"/>
          <a:srcRect/>
          <a:stretch>
            <a:fillRect/>
          </a:stretch>
        </p:blipFill>
        <p:spPr bwMode="auto">
          <a:xfrm>
            <a:off x="6858000" y="3429000"/>
            <a:ext cx="2016125" cy="1579563"/>
          </a:xfrm>
          <a:prstGeom prst="rect">
            <a:avLst/>
          </a:prstGeom>
          <a:noFill/>
          <a:ln w="9525">
            <a:noFill/>
            <a:miter lim="800000"/>
            <a:headEnd/>
            <a:tailEnd/>
          </a:ln>
        </p:spPr>
      </p:pic>
      <p:pic>
        <p:nvPicPr>
          <p:cNvPr id="9" name="Picture 14"/>
          <p:cNvPicPr>
            <a:picLocks noChangeAspect="1" noChangeArrowheads="1"/>
          </p:cNvPicPr>
          <p:nvPr/>
        </p:nvPicPr>
        <p:blipFill>
          <a:blip r:embed="rId6" cstate="print"/>
          <a:srcRect/>
          <a:stretch>
            <a:fillRect/>
          </a:stretch>
        </p:blipFill>
        <p:spPr bwMode="auto">
          <a:xfrm>
            <a:off x="4648200" y="5181600"/>
            <a:ext cx="2014538" cy="1490663"/>
          </a:xfrm>
          <a:prstGeom prst="rect">
            <a:avLst/>
          </a:prstGeom>
          <a:noFill/>
          <a:ln w="9525">
            <a:noFill/>
            <a:miter lim="800000"/>
            <a:headEnd/>
            <a:tailEnd/>
          </a:ln>
        </p:spPr>
      </p:pic>
      <p:pic>
        <p:nvPicPr>
          <p:cNvPr id="10" name="Picture 15"/>
          <p:cNvPicPr>
            <a:picLocks noChangeAspect="1" noChangeArrowheads="1"/>
          </p:cNvPicPr>
          <p:nvPr/>
        </p:nvPicPr>
        <p:blipFill>
          <a:blip r:embed="rId7" cstate="print"/>
          <a:srcRect/>
          <a:stretch>
            <a:fillRect/>
          </a:stretch>
        </p:blipFill>
        <p:spPr bwMode="auto">
          <a:xfrm>
            <a:off x="6858000" y="5181600"/>
            <a:ext cx="2016125" cy="14906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14400"/>
            <a:ext cx="8229600" cy="639762"/>
          </a:xfrm>
        </p:spPr>
        <p:txBody>
          <a:bodyPr>
            <a:normAutofit/>
          </a:bodyPr>
          <a:lstStyle/>
          <a:p>
            <a:pPr algn="l"/>
            <a:r>
              <a:rPr lang="en-US" sz="2400" dirty="0" smtClean="0">
                <a:solidFill>
                  <a:schemeClr val="bg1">
                    <a:lumMod val="95000"/>
                    <a:lumOff val="5000"/>
                  </a:schemeClr>
                </a:solidFill>
                <a:latin typeface="Arial" pitchFamily="34" charset="0"/>
                <a:cs typeface="Arial" pitchFamily="34" charset="0"/>
              </a:rPr>
              <a:t>Accuracy:</a:t>
            </a:r>
            <a:endParaRPr lang="en-US" sz="2400"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a:xfrm>
            <a:off x="457200" y="1524000"/>
            <a:ext cx="8610600" cy="4785360"/>
          </a:xfrm>
        </p:spPr>
        <p:txBody>
          <a:bodyPr>
            <a:normAutofit/>
          </a:bodyPr>
          <a:lstStyle/>
          <a:p>
            <a:pPr>
              <a:defRPr/>
            </a:pPr>
            <a:endParaRPr lang="en-US" sz="1600" dirty="0" smtClean="0">
              <a:solidFill>
                <a:schemeClr val="bg1">
                  <a:lumMod val="95000"/>
                  <a:lumOff val="5000"/>
                </a:schemeClr>
              </a:solidFill>
              <a:latin typeface="Arial" pitchFamily="34" charset="0"/>
              <a:cs typeface="Arial" pitchFamily="34" charset="0"/>
            </a:endParaRPr>
          </a:p>
          <a:p>
            <a:pPr>
              <a:defRPr/>
            </a:pPr>
            <a:r>
              <a:rPr lang="x-none" sz="1600" smtClean="0">
                <a:solidFill>
                  <a:schemeClr val="bg1">
                    <a:lumMod val="95000"/>
                    <a:lumOff val="5000"/>
                  </a:schemeClr>
                </a:solidFill>
                <a:latin typeface="Arial" pitchFamily="34" charset="0"/>
                <a:cs typeface="Arial" pitchFamily="34" charset="0"/>
              </a:rPr>
              <a:t>Conv: 0.3, Dense: 0.0:</a:t>
            </a:r>
          </a:p>
          <a:p>
            <a:pPr marL="628650" lvl="1" indent="-171450">
              <a:buFont typeface="Arial" panose="020B0604020202020204" pitchFamily="34" charset="0"/>
              <a:buChar char="•"/>
              <a:defRPr/>
            </a:pPr>
            <a:r>
              <a:rPr lang="x-none" sz="1600" smtClean="0">
                <a:solidFill>
                  <a:schemeClr val="bg1">
                    <a:lumMod val="95000"/>
                    <a:lumOff val="5000"/>
                  </a:schemeClr>
                </a:solidFill>
                <a:latin typeface="Arial" pitchFamily="34" charset="0"/>
                <a:cs typeface="Arial" pitchFamily="34" charset="0"/>
              </a:rPr>
              <a:t>Train: </a:t>
            </a:r>
            <a:r>
              <a:rPr lang="x-none" altLang="x-none" sz="1600" smtClean="0">
                <a:solidFill>
                  <a:schemeClr val="bg1">
                    <a:lumMod val="95000"/>
                    <a:lumOff val="5000"/>
                  </a:schemeClr>
                </a:solidFill>
                <a:latin typeface="Arial" pitchFamily="34" charset="0"/>
                <a:ea typeface="Times New Roman" panose="02020603050405020304" pitchFamily="18" charset="0"/>
                <a:cs typeface="Arial" pitchFamily="34" charset="0"/>
              </a:rPr>
              <a:t>loss: 0.0112 - accuracy: 0.9970</a:t>
            </a:r>
            <a:endParaRPr lang="x-none" altLang="x-none" sz="1600" smtClean="0">
              <a:solidFill>
                <a:schemeClr val="bg1">
                  <a:lumMod val="95000"/>
                  <a:lumOff val="5000"/>
                </a:schemeClr>
              </a:solidFill>
              <a:latin typeface="Arial" pitchFamily="34" charset="0"/>
              <a:cs typeface="Arial" pitchFamily="34" charset="0"/>
            </a:endParaRPr>
          </a:p>
          <a:p>
            <a:pPr marL="628650" lvl="1" indent="-171450">
              <a:buFont typeface="Arial" panose="020B0604020202020204" pitchFamily="34" charset="0"/>
              <a:buChar char="•"/>
              <a:defRPr/>
            </a:pPr>
            <a:r>
              <a:rPr lang="x-none" sz="1600" smtClean="0">
                <a:solidFill>
                  <a:schemeClr val="bg1">
                    <a:lumMod val="95000"/>
                    <a:lumOff val="5000"/>
                  </a:schemeClr>
                </a:solidFill>
                <a:latin typeface="Arial" pitchFamily="34" charset="0"/>
                <a:cs typeface="Arial" pitchFamily="34" charset="0"/>
              </a:rPr>
              <a:t>Test: </a:t>
            </a:r>
            <a:r>
              <a:rPr lang="x-none" altLang="x-none" sz="1600" smtClean="0">
                <a:solidFill>
                  <a:schemeClr val="bg1">
                    <a:lumMod val="95000"/>
                    <a:lumOff val="5000"/>
                  </a:schemeClr>
                </a:solidFill>
                <a:latin typeface="Arial" pitchFamily="34" charset="0"/>
                <a:ea typeface="Times New Roman" panose="02020603050405020304" pitchFamily="18" charset="0"/>
                <a:cs typeface="Arial" pitchFamily="34" charset="0"/>
              </a:rPr>
              <a:t>loss: 1.0775 - accuracy: 0.7957</a:t>
            </a:r>
            <a:endParaRPr lang="x-none" sz="1600" smtClean="0">
              <a:solidFill>
                <a:schemeClr val="bg1">
                  <a:lumMod val="95000"/>
                  <a:lumOff val="5000"/>
                </a:schemeClr>
              </a:solidFill>
              <a:latin typeface="Arial" pitchFamily="34" charset="0"/>
              <a:cs typeface="Arial" pitchFamily="34" charset="0"/>
            </a:endParaRPr>
          </a:p>
          <a:p>
            <a:pPr>
              <a:defRPr/>
            </a:pPr>
            <a:endParaRPr lang="x-none" sz="1600" smtClean="0">
              <a:solidFill>
                <a:schemeClr val="bg1">
                  <a:lumMod val="95000"/>
                  <a:lumOff val="5000"/>
                </a:schemeClr>
              </a:solidFill>
              <a:latin typeface="Arial" pitchFamily="34" charset="0"/>
              <a:cs typeface="Arial" pitchFamily="34" charset="0"/>
            </a:endParaRPr>
          </a:p>
          <a:p>
            <a:pPr>
              <a:buNone/>
              <a:defRPr/>
            </a:pPr>
            <a:endParaRPr lang="x-none" sz="1600" smtClean="0">
              <a:solidFill>
                <a:schemeClr val="bg1">
                  <a:lumMod val="95000"/>
                  <a:lumOff val="5000"/>
                </a:schemeClr>
              </a:solidFill>
              <a:latin typeface="Arial" pitchFamily="34" charset="0"/>
              <a:cs typeface="Arial" pitchFamily="34" charset="0"/>
            </a:endParaRPr>
          </a:p>
          <a:p>
            <a:pPr>
              <a:defRPr/>
            </a:pPr>
            <a:r>
              <a:rPr lang="x-none" sz="1600" smtClean="0">
                <a:solidFill>
                  <a:schemeClr val="bg1">
                    <a:lumMod val="95000"/>
                    <a:lumOff val="5000"/>
                  </a:schemeClr>
                </a:solidFill>
                <a:latin typeface="Arial" pitchFamily="34" charset="0"/>
                <a:cs typeface="Arial" pitchFamily="34" charset="0"/>
              </a:rPr>
              <a:t>Conv: 0.2, Dense: 0.3:</a:t>
            </a:r>
          </a:p>
          <a:p>
            <a:pPr marL="800100" lvl="1" indent="-342900">
              <a:buFont typeface="Arial" panose="020B0604020202020204" pitchFamily="34" charset="0"/>
              <a:buChar char="•"/>
              <a:defRPr/>
            </a:pPr>
            <a:r>
              <a:rPr lang="x-none" sz="1600" smtClean="0">
                <a:solidFill>
                  <a:schemeClr val="bg1">
                    <a:lumMod val="95000"/>
                    <a:lumOff val="5000"/>
                  </a:schemeClr>
                </a:solidFill>
                <a:latin typeface="Arial" pitchFamily="34" charset="0"/>
                <a:cs typeface="Arial" pitchFamily="34" charset="0"/>
              </a:rPr>
              <a:t>Train: loss: 0.0150 - accuracy: 0.9974</a:t>
            </a:r>
          </a:p>
          <a:p>
            <a:pPr marL="800100" lvl="1" indent="-342900">
              <a:buFont typeface="Arial" panose="020B0604020202020204" pitchFamily="34" charset="0"/>
              <a:buChar char="•"/>
              <a:defRPr/>
            </a:pPr>
            <a:r>
              <a:rPr lang="x-none" sz="1600" smtClean="0">
                <a:solidFill>
                  <a:schemeClr val="bg1">
                    <a:lumMod val="95000"/>
                    <a:lumOff val="5000"/>
                  </a:schemeClr>
                </a:solidFill>
                <a:latin typeface="Arial" pitchFamily="34" charset="0"/>
                <a:cs typeface="Arial" pitchFamily="34" charset="0"/>
              </a:rPr>
              <a:t>Test: loss: 0.7677 - accuracy: 0.8174</a:t>
            </a:r>
          </a:p>
          <a:p>
            <a:pPr>
              <a:defRPr/>
            </a:pPr>
            <a:endParaRPr lang="x-none" sz="1600" smtClean="0">
              <a:solidFill>
                <a:schemeClr val="bg1">
                  <a:lumMod val="95000"/>
                  <a:lumOff val="5000"/>
                </a:schemeClr>
              </a:solidFill>
              <a:latin typeface="Arial" pitchFamily="34" charset="0"/>
              <a:cs typeface="Arial" pitchFamily="34" charset="0"/>
            </a:endParaRPr>
          </a:p>
          <a:p>
            <a:pPr>
              <a:defRPr/>
            </a:pPr>
            <a:endParaRPr lang="x-none" sz="1600" smtClean="0">
              <a:solidFill>
                <a:schemeClr val="bg1">
                  <a:lumMod val="95000"/>
                  <a:lumOff val="5000"/>
                </a:schemeClr>
              </a:solidFill>
              <a:latin typeface="Arial" pitchFamily="34" charset="0"/>
              <a:cs typeface="Arial" pitchFamily="34" charset="0"/>
            </a:endParaRPr>
          </a:p>
          <a:p>
            <a:pPr>
              <a:defRPr/>
            </a:pPr>
            <a:r>
              <a:rPr lang="x-none" sz="1600" smtClean="0">
                <a:solidFill>
                  <a:schemeClr val="bg1">
                    <a:lumMod val="95000"/>
                    <a:lumOff val="5000"/>
                  </a:schemeClr>
                </a:solidFill>
                <a:latin typeface="Arial" pitchFamily="34" charset="0"/>
                <a:cs typeface="Arial" pitchFamily="34" charset="0"/>
              </a:rPr>
              <a:t>Conv: 0.2, Dense: 0.2:</a:t>
            </a:r>
          </a:p>
          <a:p>
            <a:pPr marL="800100" lvl="1" indent="-342900">
              <a:buFont typeface="Arial" panose="020B0604020202020204" pitchFamily="34" charset="0"/>
              <a:buChar char="•"/>
              <a:defRPr/>
            </a:pPr>
            <a:r>
              <a:rPr lang="x-none" sz="1600" smtClean="0">
                <a:solidFill>
                  <a:schemeClr val="bg1">
                    <a:lumMod val="95000"/>
                    <a:lumOff val="5000"/>
                  </a:schemeClr>
                </a:solidFill>
                <a:latin typeface="Arial" pitchFamily="34" charset="0"/>
                <a:cs typeface="Arial" pitchFamily="34" charset="0"/>
              </a:rPr>
              <a:t>Train: loss: 0.0068 - accuracy: 0.9981</a:t>
            </a:r>
          </a:p>
          <a:p>
            <a:pPr marL="800100" lvl="1" indent="-342900">
              <a:buFont typeface="Arial" panose="020B0604020202020204" pitchFamily="34" charset="0"/>
              <a:buChar char="•"/>
              <a:defRPr/>
            </a:pPr>
            <a:r>
              <a:rPr lang="x-none" sz="1600" smtClean="0">
                <a:solidFill>
                  <a:schemeClr val="bg1">
                    <a:lumMod val="95000"/>
                    <a:lumOff val="5000"/>
                  </a:schemeClr>
                </a:solidFill>
                <a:latin typeface="Arial" pitchFamily="34" charset="0"/>
                <a:cs typeface="Arial" pitchFamily="34" charset="0"/>
              </a:rPr>
              <a:t>Test: loss: 1.0359 - accuracy: 0.8165</a:t>
            </a:r>
          </a:p>
          <a:p>
            <a:endParaRPr lang="en-US" sz="1600" dirty="0">
              <a:latin typeface="Arial" pitchFamily="34" charset="0"/>
              <a:cs typeface="Arial" pitchFamily="34" charset="0"/>
            </a:endParaRPr>
          </a:p>
        </p:txBody>
      </p:sp>
      <p:pic>
        <p:nvPicPr>
          <p:cNvPr id="4" name="Diagram 10"/>
          <p:cNvPicPr>
            <a:picLocks noChangeArrowheads="1"/>
          </p:cNvPicPr>
          <p:nvPr/>
        </p:nvPicPr>
        <p:blipFill>
          <a:blip r:embed="rId2" cstate="print"/>
          <a:srcRect/>
          <a:stretch>
            <a:fillRect/>
          </a:stretch>
        </p:blipFill>
        <p:spPr bwMode="auto">
          <a:xfrm>
            <a:off x="685800" y="0"/>
            <a:ext cx="8013700" cy="1295400"/>
          </a:xfrm>
          <a:prstGeom prst="rect">
            <a:avLst/>
          </a:prstGeom>
          <a:noFill/>
        </p:spPr>
      </p:pic>
      <p:pic>
        <p:nvPicPr>
          <p:cNvPr id="5" name="Picture 32"/>
          <p:cNvPicPr>
            <a:picLocks noChangeAspect="1" noChangeArrowheads="1"/>
          </p:cNvPicPr>
          <p:nvPr/>
        </p:nvPicPr>
        <p:blipFill>
          <a:blip r:embed="rId3" cstate="print"/>
          <a:srcRect/>
          <a:stretch>
            <a:fillRect/>
          </a:stretch>
        </p:blipFill>
        <p:spPr bwMode="auto">
          <a:xfrm>
            <a:off x="4953000" y="1676400"/>
            <a:ext cx="1905000" cy="1411288"/>
          </a:xfrm>
          <a:prstGeom prst="rect">
            <a:avLst/>
          </a:prstGeom>
          <a:noFill/>
          <a:ln w="9525">
            <a:noFill/>
            <a:miter lim="800000"/>
            <a:headEnd/>
            <a:tailEnd/>
          </a:ln>
        </p:spPr>
      </p:pic>
      <p:pic>
        <p:nvPicPr>
          <p:cNvPr id="6" name="Picture 31"/>
          <p:cNvPicPr>
            <a:picLocks noChangeAspect="1" noChangeArrowheads="1"/>
          </p:cNvPicPr>
          <p:nvPr/>
        </p:nvPicPr>
        <p:blipFill>
          <a:blip r:embed="rId4" cstate="print"/>
          <a:srcRect/>
          <a:stretch>
            <a:fillRect/>
          </a:stretch>
        </p:blipFill>
        <p:spPr bwMode="auto">
          <a:xfrm>
            <a:off x="7010400" y="1676400"/>
            <a:ext cx="1892300" cy="1368425"/>
          </a:xfrm>
          <a:prstGeom prst="rect">
            <a:avLst/>
          </a:prstGeom>
          <a:noFill/>
          <a:ln w="9525">
            <a:noFill/>
            <a:miter lim="800000"/>
            <a:headEnd/>
            <a:tailEnd/>
          </a:ln>
        </p:spPr>
      </p:pic>
      <p:pic>
        <p:nvPicPr>
          <p:cNvPr id="7" name="Picture 20"/>
          <p:cNvPicPr>
            <a:picLocks noChangeAspect="1" noChangeArrowheads="1"/>
          </p:cNvPicPr>
          <p:nvPr/>
        </p:nvPicPr>
        <p:blipFill>
          <a:blip r:embed="rId5" cstate="print"/>
          <a:srcRect/>
          <a:stretch>
            <a:fillRect/>
          </a:stretch>
        </p:blipFill>
        <p:spPr bwMode="auto">
          <a:xfrm>
            <a:off x="5003800" y="3163888"/>
            <a:ext cx="1892300" cy="1417637"/>
          </a:xfrm>
          <a:prstGeom prst="rect">
            <a:avLst/>
          </a:prstGeom>
          <a:noFill/>
          <a:ln w="9525">
            <a:noFill/>
            <a:miter lim="800000"/>
            <a:headEnd/>
            <a:tailEnd/>
          </a:ln>
        </p:spPr>
      </p:pic>
      <p:pic>
        <p:nvPicPr>
          <p:cNvPr id="8" name="Picture 21"/>
          <p:cNvPicPr>
            <a:picLocks noChangeAspect="1" noChangeArrowheads="1"/>
          </p:cNvPicPr>
          <p:nvPr/>
        </p:nvPicPr>
        <p:blipFill>
          <a:blip r:embed="rId6" cstate="print"/>
          <a:srcRect/>
          <a:stretch>
            <a:fillRect/>
          </a:stretch>
        </p:blipFill>
        <p:spPr bwMode="auto">
          <a:xfrm>
            <a:off x="7019925" y="3170238"/>
            <a:ext cx="1892300" cy="1411287"/>
          </a:xfrm>
          <a:prstGeom prst="rect">
            <a:avLst/>
          </a:prstGeom>
          <a:noFill/>
          <a:ln w="9525">
            <a:noFill/>
            <a:miter lim="800000"/>
            <a:headEnd/>
            <a:tailEnd/>
          </a:ln>
        </p:spPr>
      </p:pic>
      <p:pic>
        <p:nvPicPr>
          <p:cNvPr id="9" name="Picture 22"/>
          <p:cNvPicPr>
            <a:picLocks noChangeAspect="1" noChangeArrowheads="1"/>
          </p:cNvPicPr>
          <p:nvPr/>
        </p:nvPicPr>
        <p:blipFill>
          <a:blip r:embed="rId7" cstate="print"/>
          <a:srcRect/>
          <a:stretch>
            <a:fillRect/>
          </a:stretch>
        </p:blipFill>
        <p:spPr bwMode="auto">
          <a:xfrm>
            <a:off x="4972050" y="4652963"/>
            <a:ext cx="1903413" cy="1411287"/>
          </a:xfrm>
          <a:prstGeom prst="rect">
            <a:avLst/>
          </a:prstGeom>
          <a:noFill/>
          <a:ln w="9525">
            <a:noFill/>
            <a:miter lim="800000"/>
            <a:headEnd/>
            <a:tailEnd/>
          </a:ln>
        </p:spPr>
      </p:pic>
      <p:pic>
        <p:nvPicPr>
          <p:cNvPr id="10" name="Picture 23"/>
          <p:cNvPicPr>
            <a:picLocks noChangeAspect="1" noChangeArrowheads="1"/>
          </p:cNvPicPr>
          <p:nvPr/>
        </p:nvPicPr>
        <p:blipFill>
          <a:blip r:embed="rId8" cstate="print"/>
          <a:srcRect/>
          <a:stretch>
            <a:fillRect/>
          </a:stretch>
        </p:blipFill>
        <p:spPr bwMode="auto">
          <a:xfrm>
            <a:off x="7016750" y="4699000"/>
            <a:ext cx="1892300" cy="1354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838200"/>
          </a:xfrm>
        </p:spPr>
        <p:txBody>
          <a:bodyPr>
            <a:normAutofit fontScale="90000"/>
          </a:bodyPr>
          <a:lstStyle/>
          <a:p>
            <a:pPr algn="l"/>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Comparison:</a:t>
            </a:r>
            <a:br>
              <a:rPr lang="en-US" sz="2400" dirty="0" smtClean="0">
                <a:solidFill>
                  <a:schemeClr val="bg1">
                    <a:lumMod val="95000"/>
                    <a:lumOff val="5000"/>
                  </a:schemeClr>
                </a:solidFill>
                <a:latin typeface="Arial" pitchFamily="34" charset="0"/>
                <a:cs typeface="Arial" pitchFamily="34" charset="0"/>
              </a:rPr>
            </a:br>
            <a:endParaRPr lang="en-US" sz="2400" dirty="0">
              <a:latin typeface="Arial" pitchFamily="34" charset="0"/>
              <a:cs typeface="Arial" pitchFamily="34" charset="0"/>
            </a:endParaRPr>
          </a:p>
        </p:txBody>
      </p:sp>
      <p:graphicFrame>
        <p:nvGraphicFramePr>
          <p:cNvPr id="6" name="Content Placeholder 5"/>
          <p:cNvGraphicFramePr>
            <a:graphicFrameLocks noGrp="1"/>
          </p:cNvGraphicFramePr>
          <p:nvPr>
            <p:ph idx="1"/>
          </p:nvPr>
        </p:nvGraphicFramePr>
        <p:xfrm>
          <a:off x="457200" y="2209800"/>
          <a:ext cx="8229600" cy="2672080"/>
        </p:xfrm>
        <a:graphic>
          <a:graphicData uri="http://schemas.openxmlformats.org/drawingml/2006/table">
            <a:tbl>
              <a:tblPr firstRow="1" bandRow="1">
                <a:tableStyleId>{93296810-A885-4BE3-A3E7-6D5BEEA58F35}</a:tableStyleId>
              </a:tblPr>
              <a:tblGrid>
                <a:gridCol w="1645920"/>
                <a:gridCol w="1645920"/>
                <a:gridCol w="1645920"/>
                <a:gridCol w="1645920"/>
                <a:gridCol w="1645920"/>
              </a:tblGrid>
              <a:tr h="447040">
                <a:tc>
                  <a:txBody>
                    <a:bodyPr/>
                    <a:lstStyle/>
                    <a:p>
                      <a:pPr algn="ctr"/>
                      <a:r>
                        <a:rPr lang="en-US" dirty="0" smtClean="0"/>
                        <a:t>Cov-Dense</a:t>
                      </a:r>
                      <a:endParaRPr lang="en-US" dirty="0">
                        <a:solidFill>
                          <a:schemeClr val="bg1">
                            <a:lumMod val="95000"/>
                            <a:lumOff val="5000"/>
                          </a:schemeClr>
                        </a:solidFill>
                      </a:endParaRPr>
                    </a:p>
                  </a:txBody>
                  <a:tcPr/>
                </a:tc>
                <a:tc>
                  <a:txBody>
                    <a:bodyPr/>
                    <a:lstStyle/>
                    <a:p>
                      <a:pPr algn="ctr"/>
                      <a:r>
                        <a:rPr lang="en-US" dirty="0" smtClean="0"/>
                        <a:t>Train loss</a:t>
                      </a:r>
                      <a:endParaRPr lang="en-US" dirty="0">
                        <a:solidFill>
                          <a:schemeClr val="bg1">
                            <a:lumMod val="95000"/>
                            <a:lumOff val="5000"/>
                          </a:schemeClr>
                        </a:solidFill>
                      </a:endParaRPr>
                    </a:p>
                  </a:txBody>
                  <a:tcPr/>
                </a:tc>
                <a:tc>
                  <a:txBody>
                    <a:bodyPr/>
                    <a:lstStyle/>
                    <a:p>
                      <a:pPr algn="ctr"/>
                      <a:r>
                        <a:rPr lang="en-US" dirty="0" smtClean="0"/>
                        <a:t>Test loss</a:t>
                      </a:r>
                      <a:endParaRPr lang="en-US" dirty="0">
                        <a:solidFill>
                          <a:schemeClr val="bg1">
                            <a:lumMod val="95000"/>
                            <a:lumOff val="5000"/>
                          </a:schemeClr>
                        </a:solidFill>
                      </a:endParaRPr>
                    </a:p>
                  </a:txBody>
                  <a:tcPr/>
                </a:tc>
                <a:tc>
                  <a:txBody>
                    <a:bodyPr/>
                    <a:lstStyle/>
                    <a:p>
                      <a:pPr algn="ctr"/>
                      <a:r>
                        <a:rPr lang="en-US" dirty="0" smtClean="0"/>
                        <a:t>Train acc</a:t>
                      </a:r>
                      <a:endParaRPr lang="en-US" dirty="0">
                        <a:solidFill>
                          <a:schemeClr val="bg1">
                            <a:lumMod val="95000"/>
                            <a:lumOff val="5000"/>
                          </a:schemeClr>
                        </a:solidFill>
                      </a:endParaRPr>
                    </a:p>
                  </a:txBody>
                  <a:tcPr/>
                </a:tc>
                <a:tc>
                  <a:txBody>
                    <a:bodyPr/>
                    <a:lstStyle/>
                    <a:p>
                      <a:pPr algn="ctr"/>
                      <a:r>
                        <a:rPr lang="en-US" dirty="0" smtClean="0"/>
                        <a:t>Test acc</a:t>
                      </a:r>
                      <a:endParaRPr lang="en-US" dirty="0">
                        <a:solidFill>
                          <a:schemeClr val="bg1">
                            <a:lumMod val="95000"/>
                            <a:lumOff val="5000"/>
                          </a:schemeClr>
                        </a:solidFill>
                      </a:endParaRPr>
                    </a:p>
                  </a:txBody>
                  <a:tcPr/>
                </a:tc>
              </a:tr>
              <a:tr h="370840">
                <a:tc>
                  <a:txBody>
                    <a:bodyPr/>
                    <a:lstStyle/>
                    <a:p>
                      <a:pPr algn="ctr"/>
                      <a:r>
                        <a:rPr lang="en-US" dirty="0" smtClean="0"/>
                        <a:t>0 - 0</a:t>
                      </a:r>
                      <a:endParaRPr lang="en-US" dirty="0">
                        <a:solidFill>
                          <a:schemeClr val="bg1">
                            <a:lumMod val="95000"/>
                            <a:lumOff val="5000"/>
                          </a:schemeClr>
                        </a:solidFill>
                      </a:endParaRPr>
                    </a:p>
                  </a:txBody>
                  <a:tcPr/>
                </a:tc>
                <a:tc>
                  <a:txBody>
                    <a:bodyPr/>
                    <a:lstStyle/>
                    <a:p>
                      <a:pPr algn="ctr"/>
                      <a:r>
                        <a:rPr lang="en-US" dirty="0" smtClean="0"/>
                        <a:t>0.0369</a:t>
                      </a:r>
                      <a:endParaRPr lang="en-US" dirty="0">
                        <a:solidFill>
                          <a:schemeClr val="bg1">
                            <a:lumMod val="95000"/>
                            <a:lumOff val="5000"/>
                          </a:schemeClr>
                        </a:solidFill>
                      </a:endParaRPr>
                    </a:p>
                  </a:txBody>
                  <a:tcPr/>
                </a:tc>
                <a:tc>
                  <a:txBody>
                    <a:bodyPr/>
                    <a:lstStyle/>
                    <a:p>
                      <a:pPr algn="ctr"/>
                      <a:r>
                        <a:rPr lang="en-US" dirty="0" smtClean="0"/>
                        <a:t>5.0385</a:t>
                      </a:r>
                      <a:endParaRPr lang="en-US" dirty="0">
                        <a:solidFill>
                          <a:schemeClr val="bg1">
                            <a:lumMod val="95000"/>
                            <a:lumOff val="5000"/>
                          </a:schemeClr>
                        </a:solidFill>
                      </a:endParaRPr>
                    </a:p>
                  </a:txBody>
                  <a:tcPr/>
                </a:tc>
                <a:tc>
                  <a:txBody>
                    <a:bodyPr/>
                    <a:lstStyle/>
                    <a:p>
                      <a:pPr algn="ctr"/>
                      <a:r>
                        <a:rPr lang="en-US" dirty="0" smtClean="0"/>
                        <a:t>0.9934</a:t>
                      </a:r>
                      <a:endParaRPr lang="en-US" dirty="0">
                        <a:solidFill>
                          <a:schemeClr val="bg1">
                            <a:lumMod val="95000"/>
                            <a:lumOff val="5000"/>
                          </a:schemeClr>
                        </a:solidFill>
                      </a:endParaRPr>
                    </a:p>
                  </a:txBody>
                  <a:tcPr/>
                </a:tc>
                <a:tc>
                  <a:txBody>
                    <a:bodyPr/>
                    <a:lstStyle/>
                    <a:p>
                      <a:pPr algn="ctr"/>
                      <a:r>
                        <a:rPr lang="en-US" dirty="0" smtClean="0"/>
                        <a:t>0.7595</a:t>
                      </a:r>
                      <a:endParaRPr lang="en-US" dirty="0">
                        <a:solidFill>
                          <a:schemeClr val="bg1">
                            <a:lumMod val="95000"/>
                            <a:lumOff val="5000"/>
                          </a:schemeClr>
                        </a:solidFill>
                      </a:endParaRPr>
                    </a:p>
                  </a:txBody>
                  <a:tcPr/>
                </a:tc>
              </a:tr>
              <a:tr h="370840">
                <a:tc>
                  <a:txBody>
                    <a:bodyPr/>
                    <a:lstStyle/>
                    <a:p>
                      <a:pPr algn="ctr"/>
                      <a:r>
                        <a:rPr lang="en-US" dirty="0" smtClean="0"/>
                        <a:t>0.1 - 0</a:t>
                      </a:r>
                      <a:endParaRPr lang="en-US" dirty="0">
                        <a:solidFill>
                          <a:schemeClr val="bg1">
                            <a:lumMod val="95000"/>
                            <a:lumOff val="5000"/>
                          </a:schemeClr>
                        </a:solidFill>
                      </a:endParaRPr>
                    </a:p>
                  </a:txBody>
                  <a:tcPr/>
                </a:tc>
                <a:tc>
                  <a:txBody>
                    <a:bodyPr/>
                    <a:lstStyle/>
                    <a:p>
                      <a:pPr algn="ctr"/>
                      <a:r>
                        <a:rPr lang="en-US" dirty="0" smtClean="0"/>
                        <a:t>0.0111</a:t>
                      </a:r>
                      <a:endParaRPr lang="en-US" dirty="0">
                        <a:solidFill>
                          <a:schemeClr val="bg1">
                            <a:lumMod val="95000"/>
                            <a:lumOff val="5000"/>
                          </a:schemeClr>
                        </a:solidFill>
                      </a:endParaRPr>
                    </a:p>
                  </a:txBody>
                  <a:tcPr/>
                </a:tc>
                <a:tc>
                  <a:txBody>
                    <a:bodyPr/>
                    <a:lstStyle/>
                    <a:p>
                      <a:pPr algn="ctr"/>
                      <a:r>
                        <a:rPr lang="en-US" dirty="0" smtClean="0"/>
                        <a:t>2.2240</a:t>
                      </a:r>
                      <a:endParaRPr lang="en-US" dirty="0">
                        <a:solidFill>
                          <a:schemeClr val="bg1">
                            <a:lumMod val="95000"/>
                            <a:lumOff val="5000"/>
                          </a:schemeClr>
                        </a:solidFill>
                      </a:endParaRPr>
                    </a:p>
                  </a:txBody>
                  <a:tcPr/>
                </a:tc>
                <a:tc>
                  <a:txBody>
                    <a:bodyPr/>
                    <a:lstStyle/>
                    <a:p>
                      <a:pPr algn="ctr"/>
                      <a:r>
                        <a:rPr lang="en-US" dirty="0" smtClean="0"/>
                        <a:t>0.9969</a:t>
                      </a:r>
                      <a:endParaRPr lang="en-US" dirty="0">
                        <a:solidFill>
                          <a:schemeClr val="bg1">
                            <a:lumMod val="95000"/>
                            <a:lumOff val="5000"/>
                          </a:schemeClr>
                        </a:solidFill>
                      </a:endParaRPr>
                    </a:p>
                  </a:txBody>
                  <a:tcPr/>
                </a:tc>
                <a:tc>
                  <a:txBody>
                    <a:bodyPr/>
                    <a:lstStyle/>
                    <a:p>
                      <a:pPr algn="ctr"/>
                      <a:r>
                        <a:rPr lang="en-US" dirty="0" smtClean="0"/>
                        <a:t>0.7834</a:t>
                      </a:r>
                      <a:endParaRPr lang="en-US" dirty="0">
                        <a:solidFill>
                          <a:schemeClr val="bg1">
                            <a:lumMod val="95000"/>
                            <a:lumOff val="5000"/>
                          </a:schemeClr>
                        </a:solidFill>
                      </a:endParaRPr>
                    </a:p>
                  </a:txBody>
                  <a:tcPr/>
                </a:tc>
              </a:tr>
              <a:tr h="370840">
                <a:tc>
                  <a:txBody>
                    <a:bodyPr/>
                    <a:lstStyle/>
                    <a:p>
                      <a:pPr algn="ctr"/>
                      <a:r>
                        <a:rPr lang="en-US" dirty="0" smtClean="0"/>
                        <a:t>0.2 - 0</a:t>
                      </a:r>
                      <a:endParaRPr lang="en-US" dirty="0">
                        <a:solidFill>
                          <a:schemeClr val="bg1">
                            <a:lumMod val="95000"/>
                            <a:lumOff val="5000"/>
                          </a:schemeClr>
                        </a:solidFill>
                      </a:endParaRPr>
                    </a:p>
                  </a:txBody>
                  <a:tcPr/>
                </a:tc>
                <a:tc>
                  <a:txBody>
                    <a:bodyPr/>
                    <a:lstStyle/>
                    <a:p>
                      <a:pPr algn="ctr"/>
                      <a:r>
                        <a:rPr lang="en-US" dirty="0" smtClean="0"/>
                        <a:t>0.0057</a:t>
                      </a:r>
                      <a:endParaRPr lang="en-US" dirty="0">
                        <a:solidFill>
                          <a:schemeClr val="bg1">
                            <a:lumMod val="95000"/>
                            <a:lumOff val="5000"/>
                          </a:schemeClr>
                        </a:solidFill>
                      </a:endParaRPr>
                    </a:p>
                  </a:txBody>
                  <a:tcPr/>
                </a:tc>
                <a:tc>
                  <a:txBody>
                    <a:bodyPr/>
                    <a:lstStyle/>
                    <a:p>
                      <a:pPr algn="ctr"/>
                      <a:r>
                        <a:rPr lang="en-US" dirty="0" smtClean="0"/>
                        <a:t>1.4408</a:t>
                      </a:r>
                      <a:endParaRPr lang="en-US" dirty="0">
                        <a:solidFill>
                          <a:schemeClr val="bg1">
                            <a:lumMod val="95000"/>
                            <a:lumOff val="5000"/>
                          </a:schemeClr>
                        </a:solidFill>
                      </a:endParaRPr>
                    </a:p>
                  </a:txBody>
                  <a:tcPr/>
                </a:tc>
                <a:tc>
                  <a:txBody>
                    <a:bodyPr/>
                    <a:lstStyle/>
                    <a:p>
                      <a:pPr algn="ctr"/>
                      <a:r>
                        <a:rPr lang="en-US" dirty="0" smtClean="0"/>
                        <a:t>0.9983</a:t>
                      </a:r>
                      <a:endParaRPr lang="en-US" dirty="0">
                        <a:solidFill>
                          <a:schemeClr val="bg1">
                            <a:lumMod val="95000"/>
                            <a:lumOff val="5000"/>
                          </a:schemeClr>
                        </a:solidFill>
                      </a:endParaRPr>
                    </a:p>
                  </a:txBody>
                  <a:tcPr/>
                </a:tc>
                <a:tc>
                  <a:txBody>
                    <a:bodyPr/>
                    <a:lstStyle/>
                    <a:p>
                      <a:pPr algn="ctr"/>
                      <a:r>
                        <a:rPr lang="en-US" dirty="0" smtClean="0"/>
                        <a:t>0.7986</a:t>
                      </a:r>
                      <a:endParaRPr lang="en-US" dirty="0">
                        <a:solidFill>
                          <a:schemeClr val="bg1">
                            <a:lumMod val="95000"/>
                            <a:lumOff val="5000"/>
                          </a:schemeClr>
                        </a:solidFill>
                      </a:endParaRPr>
                    </a:p>
                  </a:txBody>
                  <a:tcPr/>
                </a:tc>
              </a:tr>
              <a:tr h="370840">
                <a:tc>
                  <a:txBody>
                    <a:bodyPr/>
                    <a:lstStyle/>
                    <a:p>
                      <a:pPr algn="ctr"/>
                      <a:r>
                        <a:rPr lang="en-US" dirty="0" smtClean="0"/>
                        <a:t>0.3 - 0</a:t>
                      </a:r>
                      <a:endParaRPr lang="en-US" dirty="0">
                        <a:solidFill>
                          <a:schemeClr val="bg1">
                            <a:lumMod val="95000"/>
                            <a:lumOff val="5000"/>
                          </a:schemeClr>
                        </a:solidFill>
                      </a:endParaRPr>
                    </a:p>
                  </a:txBody>
                  <a:tcPr/>
                </a:tc>
                <a:tc>
                  <a:txBody>
                    <a:bodyPr/>
                    <a:lstStyle/>
                    <a:p>
                      <a:pPr algn="ctr"/>
                      <a:r>
                        <a:rPr lang="en-US" dirty="0" smtClean="0"/>
                        <a:t>0.0112</a:t>
                      </a:r>
                      <a:endParaRPr lang="en-US" dirty="0">
                        <a:solidFill>
                          <a:schemeClr val="bg1">
                            <a:lumMod val="95000"/>
                            <a:lumOff val="5000"/>
                          </a:schemeClr>
                        </a:solidFill>
                      </a:endParaRPr>
                    </a:p>
                  </a:txBody>
                  <a:tcPr/>
                </a:tc>
                <a:tc>
                  <a:txBody>
                    <a:bodyPr/>
                    <a:lstStyle/>
                    <a:p>
                      <a:pPr algn="ctr"/>
                      <a:r>
                        <a:rPr lang="en-US" dirty="0" smtClean="0"/>
                        <a:t>1.0775</a:t>
                      </a:r>
                      <a:endParaRPr lang="en-US" dirty="0">
                        <a:solidFill>
                          <a:schemeClr val="bg1">
                            <a:lumMod val="95000"/>
                            <a:lumOff val="5000"/>
                          </a:schemeClr>
                        </a:solidFill>
                      </a:endParaRPr>
                    </a:p>
                  </a:txBody>
                  <a:tcPr/>
                </a:tc>
                <a:tc>
                  <a:txBody>
                    <a:bodyPr/>
                    <a:lstStyle/>
                    <a:p>
                      <a:pPr algn="ctr"/>
                      <a:r>
                        <a:rPr lang="en-US" dirty="0" smtClean="0"/>
                        <a:t>0.9970</a:t>
                      </a:r>
                      <a:endParaRPr lang="en-US" dirty="0">
                        <a:solidFill>
                          <a:schemeClr val="bg1">
                            <a:lumMod val="95000"/>
                            <a:lumOff val="5000"/>
                          </a:schemeClr>
                        </a:solidFill>
                      </a:endParaRPr>
                    </a:p>
                  </a:txBody>
                  <a:tcPr/>
                </a:tc>
                <a:tc>
                  <a:txBody>
                    <a:bodyPr/>
                    <a:lstStyle/>
                    <a:p>
                      <a:pPr algn="ctr"/>
                      <a:r>
                        <a:rPr lang="en-US" dirty="0" smtClean="0"/>
                        <a:t>0.7957</a:t>
                      </a:r>
                      <a:endParaRPr lang="en-US" dirty="0">
                        <a:solidFill>
                          <a:schemeClr val="bg1">
                            <a:lumMod val="95000"/>
                            <a:lumOff val="5000"/>
                          </a:schemeClr>
                        </a:solidFill>
                      </a:endParaRPr>
                    </a:p>
                  </a:txBody>
                  <a:tcPr/>
                </a:tc>
              </a:tr>
              <a:tr h="370840">
                <a:tc>
                  <a:txBody>
                    <a:bodyPr/>
                    <a:lstStyle/>
                    <a:p>
                      <a:pPr algn="ctr"/>
                      <a:r>
                        <a:rPr lang="en-US" dirty="0" smtClean="0"/>
                        <a:t>0.2 –</a:t>
                      </a:r>
                      <a:r>
                        <a:rPr lang="en-US" baseline="0" dirty="0" smtClean="0"/>
                        <a:t> 0.2</a:t>
                      </a:r>
                      <a:endParaRPr lang="en-US" dirty="0">
                        <a:solidFill>
                          <a:schemeClr val="bg1">
                            <a:lumMod val="95000"/>
                            <a:lumOff val="5000"/>
                          </a:schemeClr>
                        </a:solidFill>
                      </a:endParaRPr>
                    </a:p>
                  </a:txBody>
                  <a:tcPr/>
                </a:tc>
                <a:tc>
                  <a:txBody>
                    <a:bodyPr/>
                    <a:lstStyle/>
                    <a:p>
                      <a:pPr algn="ctr"/>
                      <a:r>
                        <a:rPr lang="en-US" dirty="0" smtClean="0"/>
                        <a:t>0.0068</a:t>
                      </a:r>
                      <a:endParaRPr lang="en-US" dirty="0">
                        <a:solidFill>
                          <a:schemeClr val="bg1">
                            <a:lumMod val="95000"/>
                            <a:lumOff val="5000"/>
                          </a:schemeClr>
                        </a:solidFill>
                      </a:endParaRPr>
                    </a:p>
                  </a:txBody>
                  <a:tcPr/>
                </a:tc>
                <a:tc>
                  <a:txBody>
                    <a:bodyPr/>
                    <a:lstStyle/>
                    <a:p>
                      <a:pPr algn="ctr"/>
                      <a:r>
                        <a:rPr lang="en-US" dirty="0" smtClean="0"/>
                        <a:t>1.0359</a:t>
                      </a:r>
                      <a:endParaRPr lang="en-US" dirty="0">
                        <a:solidFill>
                          <a:schemeClr val="bg1">
                            <a:lumMod val="95000"/>
                            <a:lumOff val="5000"/>
                          </a:schemeClr>
                        </a:solidFill>
                      </a:endParaRPr>
                    </a:p>
                  </a:txBody>
                  <a:tcPr/>
                </a:tc>
                <a:tc>
                  <a:txBody>
                    <a:bodyPr/>
                    <a:lstStyle/>
                    <a:p>
                      <a:pPr algn="ctr"/>
                      <a:r>
                        <a:rPr lang="en-US" dirty="0" smtClean="0"/>
                        <a:t>0.9981</a:t>
                      </a:r>
                      <a:endParaRPr lang="en-US" dirty="0">
                        <a:solidFill>
                          <a:schemeClr val="bg1">
                            <a:lumMod val="95000"/>
                            <a:lumOff val="5000"/>
                          </a:schemeClr>
                        </a:solidFill>
                      </a:endParaRPr>
                    </a:p>
                  </a:txBody>
                  <a:tcPr/>
                </a:tc>
                <a:tc>
                  <a:txBody>
                    <a:bodyPr/>
                    <a:lstStyle/>
                    <a:p>
                      <a:pPr algn="ctr"/>
                      <a:r>
                        <a:rPr lang="en-US" dirty="0" smtClean="0"/>
                        <a:t>0.8165</a:t>
                      </a:r>
                      <a:endParaRPr lang="en-US" dirty="0">
                        <a:solidFill>
                          <a:schemeClr val="bg1">
                            <a:lumMod val="95000"/>
                            <a:lumOff val="5000"/>
                          </a:schemeClr>
                        </a:solidFill>
                      </a:endParaRPr>
                    </a:p>
                  </a:txBody>
                  <a:tcPr/>
                </a:tc>
              </a:tr>
              <a:tr h="370840">
                <a:tc>
                  <a:txBody>
                    <a:bodyPr/>
                    <a:lstStyle/>
                    <a:p>
                      <a:pPr algn="ctr"/>
                      <a:r>
                        <a:rPr lang="en-US" dirty="0" smtClean="0"/>
                        <a:t>0.2 – 0.3</a:t>
                      </a:r>
                      <a:endParaRPr lang="en-US" dirty="0">
                        <a:solidFill>
                          <a:schemeClr val="bg1">
                            <a:lumMod val="95000"/>
                            <a:lumOff val="5000"/>
                          </a:schemeClr>
                        </a:solidFill>
                      </a:endParaRPr>
                    </a:p>
                  </a:txBody>
                  <a:tcPr/>
                </a:tc>
                <a:tc>
                  <a:txBody>
                    <a:bodyPr/>
                    <a:lstStyle/>
                    <a:p>
                      <a:pPr algn="ctr"/>
                      <a:r>
                        <a:rPr lang="en-US" dirty="0" smtClean="0"/>
                        <a:t>0.0150</a:t>
                      </a:r>
                      <a:endParaRPr lang="en-US" dirty="0">
                        <a:solidFill>
                          <a:schemeClr val="bg1">
                            <a:lumMod val="95000"/>
                            <a:lumOff val="5000"/>
                          </a:schemeClr>
                        </a:solidFill>
                      </a:endParaRPr>
                    </a:p>
                  </a:txBody>
                  <a:tcPr/>
                </a:tc>
                <a:tc>
                  <a:txBody>
                    <a:bodyPr/>
                    <a:lstStyle/>
                    <a:p>
                      <a:pPr algn="ctr"/>
                      <a:r>
                        <a:rPr lang="en-US" dirty="0" smtClean="0"/>
                        <a:t>0.7677</a:t>
                      </a:r>
                      <a:endParaRPr lang="en-US" dirty="0">
                        <a:solidFill>
                          <a:schemeClr val="bg1">
                            <a:lumMod val="95000"/>
                            <a:lumOff val="5000"/>
                          </a:schemeClr>
                        </a:solidFill>
                      </a:endParaRPr>
                    </a:p>
                  </a:txBody>
                  <a:tcPr/>
                </a:tc>
                <a:tc>
                  <a:txBody>
                    <a:bodyPr/>
                    <a:lstStyle/>
                    <a:p>
                      <a:pPr algn="ctr"/>
                      <a:r>
                        <a:rPr lang="en-US" dirty="0" smtClean="0"/>
                        <a:t>0.9974</a:t>
                      </a:r>
                      <a:endParaRPr lang="en-US" dirty="0">
                        <a:solidFill>
                          <a:schemeClr val="bg1">
                            <a:lumMod val="95000"/>
                            <a:lumOff val="5000"/>
                          </a:schemeClr>
                        </a:solidFill>
                      </a:endParaRPr>
                    </a:p>
                  </a:txBody>
                  <a:tcPr/>
                </a:tc>
                <a:tc>
                  <a:txBody>
                    <a:bodyPr/>
                    <a:lstStyle/>
                    <a:p>
                      <a:pPr algn="ctr"/>
                      <a:r>
                        <a:rPr lang="en-US" dirty="0" smtClean="0"/>
                        <a:t>0.8174</a:t>
                      </a:r>
                      <a:endParaRPr lang="en-US" dirty="0">
                        <a:solidFill>
                          <a:schemeClr val="bg1">
                            <a:lumMod val="95000"/>
                            <a:lumOff val="5000"/>
                          </a:schemeClr>
                        </a:solidFill>
                      </a:endParaRPr>
                    </a:p>
                  </a:txBody>
                  <a:tcPr/>
                </a:tc>
              </a:tr>
            </a:tbl>
          </a:graphicData>
        </a:graphic>
      </p:graphicFrame>
      <p:pic>
        <p:nvPicPr>
          <p:cNvPr id="4" name="Diagram 10"/>
          <p:cNvPicPr>
            <a:picLocks noChangeArrowheads="1"/>
          </p:cNvPicPr>
          <p:nvPr/>
        </p:nvPicPr>
        <p:blipFill>
          <a:blip r:embed="rId2" cstate="print"/>
          <a:srcRect/>
          <a:stretch>
            <a:fillRect/>
          </a:stretch>
        </p:blipFill>
        <p:spPr bwMode="auto">
          <a:xfrm>
            <a:off x="457200" y="304800"/>
            <a:ext cx="8013700" cy="1143000"/>
          </a:xfrm>
          <a:prstGeom prst="rect">
            <a:avLst/>
          </a:prstGeom>
          <a:noFill/>
        </p:spPr>
      </p:pic>
      <p:sp>
        <p:nvSpPr>
          <p:cNvPr id="9" name="Rectangle 8"/>
          <p:cNvSpPr/>
          <p:nvPr/>
        </p:nvSpPr>
        <p:spPr>
          <a:xfrm>
            <a:off x="533400" y="5562600"/>
            <a:ext cx="4572000" cy="646331"/>
          </a:xfrm>
          <a:prstGeom prst="rect">
            <a:avLst/>
          </a:prstGeom>
        </p:spPr>
        <p:txBody>
          <a:bodyPr>
            <a:spAutoFit/>
          </a:bodyPr>
          <a:lstStyle/>
          <a:p>
            <a:pPr marL="285750" indent="-285750">
              <a:buFont typeface="Arial" panose="020B0604020202020204" pitchFamily="34" charset="0"/>
              <a:buChar char="•"/>
              <a:defRPr/>
            </a:pPr>
            <a:r>
              <a:rPr lang="x-none" smtClean="0">
                <a:solidFill>
                  <a:schemeClr val="bg1">
                    <a:lumMod val="95000"/>
                    <a:lumOff val="5000"/>
                  </a:schemeClr>
                </a:solidFill>
                <a:latin typeface="Arial" pitchFamily="34" charset="0"/>
                <a:cs typeface="Arial" pitchFamily="34" charset="0"/>
              </a:rPr>
              <a:t>Conv: 0.2, Dense: 0.3 was selected among all of them.</a:t>
            </a:r>
            <a:endParaRPr lang="x-none" dirty="0">
              <a:solidFill>
                <a:schemeClr val="bg1">
                  <a:lumMod val="95000"/>
                  <a:lumOff val="5000"/>
                </a:schemeClr>
              </a:solidFill>
              <a:latin typeface="Arial" pitchFamily="34" charset="0"/>
              <a:cs typeface="Aria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838200"/>
          </a:xfrm>
        </p:spPr>
        <p:txBody>
          <a:bodyPr>
            <a:normAutofit fontScale="90000"/>
          </a:bodyPr>
          <a:lstStyle/>
          <a:p>
            <a:pPr algn="l"/>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Data augmentation:</a:t>
            </a:r>
            <a:r>
              <a:rPr lang="en-US" sz="4400" dirty="0" smtClean="0">
                <a:solidFill>
                  <a:schemeClr val="bg1">
                    <a:lumMod val="95000"/>
                    <a:lumOff val="5000"/>
                  </a:schemeClr>
                </a:solidFill>
                <a:latin typeface="Arial" pitchFamily="34" charset="0"/>
                <a:cs typeface="Arial" pitchFamily="34" charset="0"/>
              </a:rPr>
              <a:t/>
            </a:r>
            <a:br>
              <a:rPr lang="en-US" sz="4400" dirty="0" smtClean="0">
                <a:solidFill>
                  <a:schemeClr val="bg1">
                    <a:lumMod val="95000"/>
                    <a:lumOff val="5000"/>
                  </a:schemeClr>
                </a:solidFill>
                <a:latin typeface="Arial" pitchFamily="34" charset="0"/>
                <a:cs typeface="Arial" pitchFamily="34" charset="0"/>
              </a:rPr>
            </a:br>
            <a:endParaRPr lang="en-US" dirty="0">
              <a:latin typeface="Arial" pitchFamily="34" charset="0"/>
              <a:cs typeface="Arial" pitchFamily="34" charset="0"/>
            </a:endParaRPr>
          </a:p>
        </p:txBody>
      </p:sp>
      <p:sp>
        <p:nvSpPr>
          <p:cNvPr id="3" name="Content Placeholder 2"/>
          <p:cNvSpPr>
            <a:spLocks noGrp="1"/>
          </p:cNvSpPr>
          <p:nvPr>
            <p:ph idx="1"/>
          </p:nvPr>
        </p:nvSpPr>
        <p:spPr>
          <a:xfrm>
            <a:off x="457200" y="1905000"/>
            <a:ext cx="8229600" cy="4404360"/>
          </a:xfrm>
        </p:spPr>
        <p:txBody>
          <a:bodyPr>
            <a:normAutofit/>
          </a:bodyPr>
          <a:lstStyle/>
          <a:p>
            <a:endParaRPr lang="en-US" sz="2000" dirty="0" smtClean="0">
              <a:solidFill>
                <a:schemeClr val="bg1">
                  <a:lumMod val="95000"/>
                  <a:lumOff val="5000"/>
                </a:schemeClr>
              </a:solidFill>
              <a:latin typeface="Arial" pitchFamily="34" charset="0"/>
              <a:cs typeface="Arial" pitchFamily="34" charset="0"/>
            </a:endParaRPr>
          </a:p>
          <a:p>
            <a:r>
              <a:rPr lang="en-US" sz="2000" dirty="0" smtClean="0">
                <a:solidFill>
                  <a:schemeClr val="bg1">
                    <a:lumMod val="95000"/>
                    <a:lumOff val="5000"/>
                  </a:schemeClr>
                </a:solidFill>
                <a:latin typeface="Arial" pitchFamily="34" charset="0"/>
                <a:cs typeface="Arial" pitchFamily="34" charset="0"/>
              </a:rPr>
              <a:t>Increases the diversity (generalizability) of data without actually collecting new data.</a:t>
            </a:r>
          </a:p>
          <a:p>
            <a:r>
              <a:rPr lang="en-US" sz="2000" dirty="0" smtClean="0">
                <a:solidFill>
                  <a:schemeClr val="bg1">
                    <a:lumMod val="95000"/>
                    <a:lumOff val="5000"/>
                  </a:schemeClr>
                </a:solidFill>
                <a:latin typeface="Arial" pitchFamily="34" charset="0"/>
                <a:cs typeface="Arial" pitchFamily="34" charset="0"/>
              </a:rPr>
              <a:t>Accepts the original data &gt;&gt; randomly transforms it  &gt;&gt; returns </a:t>
            </a:r>
            <a:r>
              <a:rPr lang="en-US" sz="2000" i="1" dirty="0" smtClean="0">
                <a:solidFill>
                  <a:schemeClr val="bg1">
                    <a:lumMod val="95000"/>
                    <a:lumOff val="5000"/>
                  </a:schemeClr>
                </a:solidFill>
                <a:latin typeface="Arial" pitchFamily="34" charset="0"/>
                <a:cs typeface="Arial" pitchFamily="34" charset="0"/>
              </a:rPr>
              <a:t>only</a:t>
            </a:r>
            <a:r>
              <a:rPr lang="en-US" sz="2000" dirty="0" smtClean="0">
                <a:solidFill>
                  <a:schemeClr val="bg1">
                    <a:lumMod val="95000"/>
                    <a:lumOff val="5000"/>
                  </a:schemeClr>
                </a:solidFill>
                <a:latin typeface="Arial" pitchFamily="34" charset="0"/>
                <a:cs typeface="Arial" pitchFamily="34" charset="0"/>
              </a:rPr>
              <a:t> the new, transformed data (</a:t>
            </a:r>
            <a:r>
              <a:rPr lang="en-US" sz="2000" dirty="0" smtClean="0">
                <a:solidFill>
                  <a:srgbClr val="C00000"/>
                </a:solidFill>
                <a:latin typeface="Arial" pitchFamily="34" charset="0"/>
                <a:cs typeface="Arial" pitchFamily="34" charset="0"/>
              </a:rPr>
              <a:t>not both of them</a:t>
            </a:r>
            <a:r>
              <a:rPr lang="en-US" sz="2000" dirty="0" smtClean="0">
                <a:solidFill>
                  <a:schemeClr val="bg1">
                    <a:lumMod val="95000"/>
                    <a:lumOff val="5000"/>
                  </a:schemeClr>
                </a:solidFill>
                <a:latin typeface="Arial" pitchFamily="34" charset="0"/>
                <a:cs typeface="Arial" pitchFamily="34" charset="0"/>
              </a:rPr>
              <a:t>).</a:t>
            </a:r>
          </a:p>
          <a:p>
            <a:endParaRPr lang="en-US" dirty="0" smtClean="0">
              <a:latin typeface="Arial" pitchFamily="34" charset="0"/>
              <a:cs typeface="Arial" pitchFamily="34" charset="0"/>
            </a:endParaRPr>
          </a:p>
          <a:p>
            <a:pPr>
              <a:defRPr/>
            </a:pPr>
            <a:r>
              <a:rPr lang="x-none" sz="1900" smtClean="0">
                <a:solidFill>
                  <a:schemeClr val="bg1">
                    <a:lumMod val="95000"/>
                    <a:lumOff val="5000"/>
                  </a:schemeClr>
                </a:solidFill>
                <a:latin typeface="Arial" pitchFamily="34" charset="0"/>
                <a:cs typeface="Arial" pitchFamily="34" charset="0"/>
              </a:rPr>
              <a:t>Step 1: Present an input batch of images </a:t>
            </a:r>
            <a:endParaRPr lang="en-US" sz="1900" dirty="0" smtClean="0">
              <a:solidFill>
                <a:schemeClr val="bg1">
                  <a:lumMod val="95000"/>
                  <a:lumOff val="5000"/>
                </a:schemeClr>
              </a:solidFill>
              <a:latin typeface="Arial" pitchFamily="34" charset="0"/>
              <a:cs typeface="Arial" pitchFamily="34" charset="0"/>
            </a:endParaRPr>
          </a:p>
          <a:p>
            <a:pPr>
              <a:buNone/>
              <a:defRPr/>
            </a:pPr>
            <a:r>
              <a:rPr lang="en-US" sz="1900" dirty="0" smtClean="0">
                <a:solidFill>
                  <a:schemeClr val="bg1">
                    <a:lumMod val="95000"/>
                    <a:lumOff val="5000"/>
                  </a:schemeClr>
                </a:solidFill>
                <a:latin typeface="Arial" pitchFamily="34" charset="0"/>
                <a:cs typeface="Arial" pitchFamily="34" charset="0"/>
              </a:rPr>
              <a:t>        </a:t>
            </a:r>
            <a:r>
              <a:rPr lang="x-none" sz="1900" smtClean="0">
                <a:solidFill>
                  <a:schemeClr val="bg1">
                    <a:lumMod val="95000"/>
                    <a:lumOff val="5000"/>
                  </a:schemeClr>
                </a:solidFill>
                <a:latin typeface="Arial" pitchFamily="34" charset="0"/>
                <a:cs typeface="Arial" pitchFamily="34" charset="0"/>
              </a:rPr>
              <a:t>to the ImageDataGenerator</a:t>
            </a:r>
          </a:p>
          <a:p>
            <a:pPr>
              <a:defRPr/>
            </a:pPr>
            <a:endParaRPr lang="x-none" sz="1900" smtClean="0">
              <a:solidFill>
                <a:schemeClr val="bg1">
                  <a:lumMod val="95000"/>
                  <a:lumOff val="5000"/>
                </a:schemeClr>
              </a:solidFill>
              <a:latin typeface="Arial" pitchFamily="34" charset="0"/>
              <a:cs typeface="Arial" pitchFamily="34" charset="0"/>
            </a:endParaRPr>
          </a:p>
          <a:p>
            <a:pPr>
              <a:defRPr/>
            </a:pPr>
            <a:r>
              <a:rPr lang="x-none" sz="1900" smtClean="0">
                <a:solidFill>
                  <a:schemeClr val="bg1">
                    <a:lumMod val="95000"/>
                    <a:lumOff val="5000"/>
                  </a:schemeClr>
                </a:solidFill>
                <a:latin typeface="Arial" pitchFamily="34" charset="0"/>
                <a:cs typeface="Arial" pitchFamily="34" charset="0"/>
              </a:rPr>
              <a:t>Step 2: Transforms each image </a:t>
            </a:r>
          </a:p>
          <a:p>
            <a:pPr>
              <a:defRPr/>
            </a:pPr>
            <a:endParaRPr lang="x-none" sz="1900" smtClean="0">
              <a:solidFill>
                <a:schemeClr val="bg1">
                  <a:lumMod val="95000"/>
                  <a:lumOff val="5000"/>
                </a:schemeClr>
              </a:solidFill>
              <a:latin typeface="Arial" pitchFamily="34" charset="0"/>
              <a:cs typeface="Arial" pitchFamily="34" charset="0"/>
            </a:endParaRPr>
          </a:p>
          <a:p>
            <a:pPr>
              <a:defRPr/>
            </a:pPr>
            <a:r>
              <a:rPr lang="x-none" sz="1900" smtClean="0">
                <a:solidFill>
                  <a:schemeClr val="bg1">
                    <a:lumMod val="95000"/>
                    <a:lumOff val="5000"/>
                  </a:schemeClr>
                </a:solidFill>
                <a:latin typeface="Arial" pitchFamily="34" charset="0"/>
                <a:cs typeface="Arial" pitchFamily="34" charset="0"/>
              </a:rPr>
              <a:t>Step 3: return the randomly transformed batch to the calling function.</a:t>
            </a:r>
          </a:p>
          <a:p>
            <a:endParaRPr lang="en-US" dirty="0">
              <a:latin typeface="Arial" pitchFamily="34" charset="0"/>
              <a:cs typeface="Arial" pitchFamily="34" charset="0"/>
            </a:endParaRPr>
          </a:p>
        </p:txBody>
      </p:sp>
      <p:pic>
        <p:nvPicPr>
          <p:cNvPr id="4" name="Diagram 10"/>
          <p:cNvPicPr>
            <a:picLocks noChangeArrowheads="1"/>
          </p:cNvPicPr>
          <p:nvPr/>
        </p:nvPicPr>
        <p:blipFill>
          <a:blip r:embed="rId2" cstate="print"/>
          <a:srcRect/>
          <a:stretch>
            <a:fillRect/>
          </a:stretch>
        </p:blipFill>
        <p:spPr bwMode="auto">
          <a:xfrm>
            <a:off x="457200" y="228600"/>
            <a:ext cx="8013700" cy="914400"/>
          </a:xfrm>
          <a:prstGeom prst="rect">
            <a:avLst/>
          </a:prstGeom>
          <a:noFill/>
        </p:spPr>
      </p:pic>
      <p:pic>
        <p:nvPicPr>
          <p:cNvPr id="5" name="Picture 11"/>
          <p:cNvPicPr>
            <a:picLocks noChangeAspect="1" noChangeArrowheads="1"/>
          </p:cNvPicPr>
          <p:nvPr/>
        </p:nvPicPr>
        <p:blipFill>
          <a:blip r:embed="rId3" cstate="print"/>
          <a:srcRect/>
          <a:stretch>
            <a:fillRect/>
          </a:stretch>
        </p:blipFill>
        <p:spPr bwMode="auto">
          <a:xfrm>
            <a:off x="6096000" y="3962400"/>
            <a:ext cx="2563812" cy="168849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382000" cy="731838"/>
          </a:xfrm>
        </p:spPr>
        <p:txBody>
          <a:bodyPr>
            <a:normAutofit fontScale="90000"/>
          </a:bodyPr>
          <a:lstStyle/>
          <a:p>
            <a:pPr algn="l"/>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Data augmentation:</a:t>
            </a:r>
            <a:endParaRPr lang="en-US" sz="2400"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p:txBody>
          <a:bodyPr>
            <a:normAutofit lnSpcReduction="10000"/>
          </a:bodyPr>
          <a:lstStyle/>
          <a:p>
            <a:endParaRPr lang="en-US" sz="2000" dirty="0" smtClean="0">
              <a:solidFill>
                <a:schemeClr val="bg1">
                  <a:lumMod val="95000"/>
                  <a:lumOff val="5000"/>
                </a:schemeClr>
              </a:solidFill>
              <a:latin typeface="Arial" pitchFamily="34" charset="0"/>
              <a:cs typeface="Arial" pitchFamily="34" charset="0"/>
            </a:endParaRPr>
          </a:p>
          <a:p>
            <a:r>
              <a:rPr lang="en-US" sz="2000" dirty="0" smtClean="0">
                <a:solidFill>
                  <a:schemeClr val="bg1">
                    <a:lumMod val="95000"/>
                    <a:lumOff val="5000"/>
                  </a:schemeClr>
                </a:solidFill>
                <a:latin typeface="Arial" pitchFamily="34" charset="0"/>
                <a:cs typeface="Arial" pitchFamily="34" charset="0"/>
              </a:rPr>
              <a:t>Increases the diversity (generalizability) of data without actually collecting new data.</a:t>
            </a:r>
          </a:p>
          <a:p>
            <a:r>
              <a:rPr lang="en-US" sz="2000" dirty="0" smtClean="0">
                <a:solidFill>
                  <a:schemeClr val="bg1">
                    <a:lumMod val="95000"/>
                    <a:lumOff val="5000"/>
                  </a:schemeClr>
                </a:solidFill>
                <a:latin typeface="Arial" pitchFamily="34" charset="0"/>
                <a:cs typeface="Arial" pitchFamily="34" charset="0"/>
              </a:rPr>
              <a:t>Accepts the original data &gt;&gt; randomly transforms it  &gt;&gt; returns </a:t>
            </a:r>
            <a:r>
              <a:rPr lang="en-US" sz="2000" i="1" dirty="0" smtClean="0">
                <a:solidFill>
                  <a:schemeClr val="bg1">
                    <a:lumMod val="95000"/>
                    <a:lumOff val="5000"/>
                  </a:schemeClr>
                </a:solidFill>
                <a:latin typeface="Arial" pitchFamily="34" charset="0"/>
                <a:cs typeface="Arial" pitchFamily="34" charset="0"/>
              </a:rPr>
              <a:t>only</a:t>
            </a:r>
            <a:r>
              <a:rPr lang="en-US" sz="2000" dirty="0" smtClean="0">
                <a:solidFill>
                  <a:schemeClr val="bg1">
                    <a:lumMod val="95000"/>
                    <a:lumOff val="5000"/>
                  </a:schemeClr>
                </a:solidFill>
                <a:latin typeface="Arial" pitchFamily="34" charset="0"/>
                <a:cs typeface="Arial" pitchFamily="34" charset="0"/>
              </a:rPr>
              <a:t> the new, transformed data (not both of them).</a:t>
            </a:r>
          </a:p>
          <a:p>
            <a:endParaRPr lang="en-US" sz="2000" dirty="0" smtClean="0">
              <a:solidFill>
                <a:schemeClr val="bg1">
                  <a:lumMod val="95000"/>
                  <a:lumOff val="5000"/>
                </a:schemeClr>
              </a:solidFill>
              <a:latin typeface="Arial" pitchFamily="34" charset="0"/>
              <a:cs typeface="Arial" pitchFamily="34" charset="0"/>
            </a:endParaRPr>
          </a:p>
          <a:p>
            <a:endParaRPr lang="en-US" sz="2000" dirty="0" smtClean="0">
              <a:solidFill>
                <a:schemeClr val="bg1">
                  <a:lumMod val="95000"/>
                  <a:lumOff val="5000"/>
                </a:schemeClr>
              </a:solidFill>
              <a:latin typeface="Arial" pitchFamily="34" charset="0"/>
              <a:cs typeface="Arial" pitchFamily="34" charset="0"/>
            </a:endParaRPr>
          </a:p>
          <a:p>
            <a:pPr>
              <a:defRPr/>
            </a:pPr>
            <a:r>
              <a:rPr lang="x-none" sz="1800" smtClean="0">
                <a:solidFill>
                  <a:schemeClr val="bg1">
                    <a:lumMod val="95000"/>
                    <a:lumOff val="5000"/>
                  </a:schemeClr>
                </a:solidFill>
                <a:latin typeface="Arial" pitchFamily="34" charset="0"/>
                <a:cs typeface="Arial" pitchFamily="34" charset="0"/>
              </a:rPr>
              <a:t>Step 1: Present an input batch of images to the </a:t>
            </a:r>
            <a:endParaRPr lang="en-US" sz="1800" dirty="0" smtClean="0">
              <a:solidFill>
                <a:schemeClr val="bg1">
                  <a:lumMod val="95000"/>
                  <a:lumOff val="5000"/>
                </a:schemeClr>
              </a:solidFill>
              <a:latin typeface="Arial" pitchFamily="34" charset="0"/>
              <a:cs typeface="Arial" pitchFamily="34" charset="0"/>
            </a:endParaRPr>
          </a:p>
          <a:p>
            <a:pPr>
              <a:defRPr/>
            </a:pPr>
            <a:r>
              <a:rPr lang="x-none" sz="1800" smtClean="0">
                <a:solidFill>
                  <a:schemeClr val="bg1">
                    <a:lumMod val="95000"/>
                    <a:lumOff val="5000"/>
                  </a:schemeClr>
                </a:solidFill>
                <a:latin typeface="Arial" pitchFamily="34" charset="0"/>
                <a:cs typeface="Arial" pitchFamily="34" charset="0"/>
              </a:rPr>
              <a:t>ImageDataGenerator</a:t>
            </a:r>
          </a:p>
          <a:p>
            <a:pPr>
              <a:defRPr/>
            </a:pPr>
            <a:endParaRPr lang="x-none" sz="1800" smtClean="0">
              <a:solidFill>
                <a:schemeClr val="bg1">
                  <a:lumMod val="95000"/>
                  <a:lumOff val="5000"/>
                </a:schemeClr>
              </a:solidFill>
              <a:latin typeface="Arial" pitchFamily="34" charset="0"/>
              <a:cs typeface="Arial" pitchFamily="34" charset="0"/>
            </a:endParaRPr>
          </a:p>
          <a:p>
            <a:pPr>
              <a:defRPr/>
            </a:pPr>
            <a:r>
              <a:rPr lang="x-none" sz="1800" smtClean="0">
                <a:solidFill>
                  <a:schemeClr val="bg1">
                    <a:lumMod val="95000"/>
                    <a:lumOff val="5000"/>
                  </a:schemeClr>
                </a:solidFill>
                <a:latin typeface="Arial" pitchFamily="34" charset="0"/>
                <a:cs typeface="Arial" pitchFamily="34" charset="0"/>
              </a:rPr>
              <a:t>Step 2: Transforms each image </a:t>
            </a:r>
          </a:p>
          <a:p>
            <a:pPr>
              <a:defRPr/>
            </a:pPr>
            <a:endParaRPr lang="x-none" sz="1800" smtClean="0">
              <a:solidFill>
                <a:schemeClr val="bg1">
                  <a:lumMod val="95000"/>
                  <a:lumOff val="5000"/>
                </a:schemeClr>
              </a:solidFill>
              <a:latin typeface="Arial" pitchFamily="34" charset="0"/>
              <a:cs typeface="Arial" pitchFamily="34" charset="0"/>
            </a:endParaRPr>
          </a:p>
          <a:p>
            <a:pPr>
              <a:defRPr/>
            </a:pPr>
            <a:r>
              <a:rPr lang="x-none" sz="1800" smtClean="0">
                <a:solidFill>
                  <a:schemeClr val="bg1">
                    <a:lumMod val="95000"/>
                    <a:lumOff val="5000"/>
                  </a:schemeClr>
                </a:solidFill>
                <a:latin typeface="Arial" pitchFamily="34" charset="0"/>
                <a:cs typeface="Arial" pitchFamily="34" charset="0"/>
              </a:rPr>
              <a:t>Step 3: return the randomly transformed batch </a:t>
            </a:r>
            <a:endParaRPr lang="en-US" sz="1800" dirty="0" smtClean="0">
              <a:solidFill>
                <a:schemeClr val="bg1">
                  <a:lumMod val="95000"/>
                  <a:lumOff val="5000"/>
                </a:schemeClr>
              </a:solidFill>
              <a:latin typeface="Arial" pitchFamily="34" charset="0"/>
              <a:cs typeface="Arial" pitchFamily="34" charset="0"/>
            </a:endParaRPr>
          </a:p>
          <a:p>
            <a:pPr>
              <a:buNone/>
              <a:defRPr/>
            </a:pPr>
            <a:r>
              <a:rPr lang="en-US" sz="1800" dirty="0" smtClean="0">
                <a:solidFill>
                  <a:schemeClr val="bg1">
                    <a:lumMod val="95000"/>
                    <a:lumOff val="5000"/>
                  </a:schemeClr>
                </a:solidFill>
                <a:latin typeface="Arial" pitchFamily="34" charset="0"/>
                <a:cs typeface="Arial" pitchFamily="34" charset="0"/>
              </a:rPr>
              <a:t>       </a:t>
            </a:r>
            <a:r>
              <a:rPr lang="x-none" sz="1800" smtClean="0">
                <a:solidFill>
                  <a:schemeClr val="bg1">
                    <a:lumMod val="95000"/>
                    <a:lumOff val="5000"/>
                  </a:schemeClr>
                </a:solidFill>
                <a:latin typeface="Arial" pitchFamily="34" charset="0"/>
                <a:cs typeface="Arial" pitchFamily="34" charset="0"/>
              </a:rPr>
              <a:t>to the calling function.</a:t>
            </a:r>
          </a:p>
          <a:p>
            <a:endParaRPr lang="en-US" sz="2000" dirty="0">
              <a:solidFill>
                <a:schemeClr val="bg1">
                  <a:lumMod val="95000"/>
                  <a:lumOff val="5000"/>
                </a:schemeClr>
              </a:solidFill>
              <a:latin typeface="Arial" pitchFamily="34" charset="0"/>
              <a:cs typeface="Arial" pitchFamily="34" charset="0"/>
            </a:endParaRPr>
          </a:p>
        </p:txBody>
      </p:sp>
      <p:pic>
        <p:nvPicPr>
          <p:cNvPr id="4" name="Diagram 10"/>
          <p:cNvPicPr>
            <a:picLocks noChangeArrowheads="1"/>
          </p:cNvPicPr>
          <p:nvPr/>
        </p:nvPicPr>
        <p:blipFill>
          <a:blip r:embed="rId2" cstate="print"/>
          <a:srcRect/>
          <a:stretch>
            <a:fillRect/>
          </a:stretch>
        </p:blipFill>
        <p:spPr bwMode="auto">
          <a:xfrm>
            <a:off x="533400" y="228600"/>
            <a:ext cx="8013700" cy="787400"/>
          </a:xfrm>
          <a:prstGeom prst="rect">
            <a:avLst/>
          </a:prstGeom>
          <a:noFill/>
        </p:spPr>
      </p:pic>
      <p:pic>
        <p:nvPicPr>
          <p:cNvPr id="5" name="Picture 11"/>
          <p:cNvPicPr>
            <a:picLocks noChangeAspect="1" noChangeArrowheads="1"/>
          </p:cNvPicPr>
          <p:nvPr/>
        </p:nvPicPr>
        <p:blipFill>
          <a:blip r:embed="rId3" cstate="print"/>
          <a:srcRect/>
          <a:stretch>
            <a:fillRect/>
          </a:stretch>
        </p:blipFill>
        <p:spPr bwMode="auto">
          <a:xfrm>
            <a:off x="5943600" y="3352800"/>
            <a:ext cx="2827474" cy="1862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229600" cy="762000"/>
          </a:xfrm>
        </p:spPr>
        <p:txBody>
          <a:bodyPr>
            <a:normAutofit fontScale="90000"/>
          </a:bodyPr>
          <a:lstStyle/>
          <a:p>
            <a:pPr algn="l"/>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Comparison:</a:t>
            </a:r>
            <a:endParaRPr lang="en-US" sz="2400" dirty="0">
              <a:solidFill>
                <a:schemeClr val="bg1">
                  <a:lumMod val="95000"/>
                  <a:lumOff val="5000"/>
                </a:schemeClr>
              </a:solidFill>
              <a:latin typeface="Arial" pitchFamily="34" charset="0"/>
              <a:cs typeface="Arial" pitchFamily="34" charset="0"/>
            </a:endParaRPr>
          </a:p>
        </p:txBody>
      </p:sp>
      <p:graphicFrame>
        <p:nvGraphicFramePr>
          <p:cNvPr id="5" name="Content Placeholder 4"/>
          <p:cNvGraphicFramePr>
            <a:graphicFrameLocks noGrp="1"/>
          </p:cNvGraphicFramePr>
          <p:nvPr>
            <p:ph idx="1"/>
          </p:nvPr>
        </p:nvGraphicFramePr>
        <p:xfrm>
          <a:off x="457200" y="2514600"/>
          <a:ext cx="8229600" cy="1112520"/>
        </p:xfrm>
        <a:graphic>
          <a:graphicData uri="http://schemas.openxmlformats.org/drawingml/2006/table">
            <a:tbl>
              <a:tblPr firstRow="1" bandRow="1">
                <a:tableStyleId>{93296810-A885-4BE3-A3E7-6D5BEEA58F35}</a:tableStyleId>
              </a:tblPr>
              <a:tblGrid>
                <a:gridCol w="1645920"/>
                <a:gridCol w="1645920"/>
                <a:gridCol w="1645920"/>
                <a:gridCol w="1645920"/>
                <a:gridCol w="1645920"/>
              </a:tblGrid>
              <a:tr h="370840">
                <a:tc>
                  <a:txBody>
                    <a:bodyPr/>
                    <a:lstStyle/>
                    <a:p>
                      <a:endParaRPr lang="en-US" dirty="0"/>
                    </a:p>
                  </a:txBody>
                  <a:tcPr/>
                </a:tc>
                <a:tc>
                  <a:txBody>
                    <a:bodyPr/>
                    <a:lstStyle/>
                    <a:p>
                      <a:r>
                        <a:rPr lang="en-US" dirty="0" smtClean="0"/>
                        <a:t>Train loss</a:t>
                      </a:r>
                      <a:endParaRPr lang="en-US" dirty="0"/>
                    </a:p>
                  </a:txBody>
                  <a:tcPr/>
                </a:tc>
                <a:tc>
                  <a:txBody>
                    <a:bodyPr/>
                    <a:lstStyle/>
                    <a:p>
                      <a:r>
                        <a:rPr lang="en-US" dirty="0" smtClean="0"/>
                        <a:t>Test loss</a:t>
                      </a:r>
                      <a:endParaRPr lang="en-US" dirty="0"/>
                    </a:p>
                  </a:txBody>
                  <a:tcPr/>
                </a:tc>
                <a:tc>
                  <a:txBody>
                    <a:bodyPr/>
                    <a:lstStyle/>
                    <a:p>
                      <a:r>
                        <a:rPr lang="en-US" dirty="0" smtClean="0"/>
                        <a:t>Train acc</a:t>
                      </a:r>
                      <a:endParaRPr lang="en-US" dirty="0"/>
                    </a:p>
                  </a:txBody>
                  <a:tcPr/>
                </a:tc>
                <a:tc>
                  <a:txBody>
                    <a:bodyPr/>
                    <a:lstStyle/>
                    <a:p>
                      <a:r>
                        <a:rPr lang="en-US" dirty="0" smtClean="0"/>
                        <a:t>Test acc</a:t>
                      </a:r>
                      <a:endParaRPr lang="en-US" dirty="0"/>
                    </a:p>
                  </a:txBody>
                  <a:tcPr/>
                </a:tc>
              </a:tr>
              <a:tr h="370840">
                <a:tc>
                  <a:txBody>
                    <a:bodyPr/>
                    <a:lstStyle/>
                    <a:p>
                      <a:r>
                        <a:rPr lang="en-US" dirty="0" smtClean="0"/>
                        <a:t>No DA</a:t>
                      </a:r>
                      <a:endParaRPr lang="en-US" dirty="0"/>
                    </a:p>
                  </a:txBody>
                  <a:tcPr/>
                </a:tc>
                <a:tc>
                  <a:txBody>
                    <a:bodyPr/>
                    <a:lstStyle/>
                    <a:p>
                      <a:r>
                        <a:rPr lang="en-US" dirty="0" smtClean="0"/>
                        <a:t>0.0150</a:t>
                      </a:r>
                      <a:endParaRPr lang="en-US" dirty="0"/>
                    </a:p>
                  </a:txBody>
                  <a:tcPr/>
                </a:tc>
                <a:tc>
                  <a:txBody>
                    <a:bodyPr/>
                    <a:lstStyle/>
                    <a:p>
                      <a:r>
                        <a:rPr lang="en-US" dirty="0" smtClean="0"/>
                        <a:t>0.76777</a:t>
                      </a:r>
                      <a:endParaRPr lang="en-US" dirty="0"/>
                    </a:p>
                  </a:txBody>
                  <a:tcPr/>
                </a:tc>
                <a:tc>
                  <a:txBody>
                    <a:bodyPr/>
                    <a:lstStyle/>
                    <a:p>
                      <a:r>
                        <a:rPr lang="en-US" dirty="0" smtClean="0"/>
                        <a:t>0.9974</a:t>
                      </a:r>
                      <a:endParaRPr lang="en-US" dirty="0"/>
                    </a:p>
                  </a:txBody>
                  <a:tcPr/>
                </a:tc>
                <a:tc>
                  <a:txBody>
                    <a:bodyPr/>
                    <a:lstStyle/>
                    <a:p>
                      <a:r>
                        <a:rPr lang="en-US" dirty="0" smtClean="0"/>
                        <a:t>0.8174</a:t>
                      </a:r>
                      <a:endParaRPr lang="en-US" dirty="0"/>
                    </a:p>
                  </a:txBody>
                  <a:tcPr/>
                </a:tc>
              </a:tr>
              <a:tr h="370840">
                <a:tc>
                  <a:txBody>
                    <a:bodyPr/>
                    <a:lstStyle/>
                    <a:p>
                      <a:r>
                        <a:rPr lang="en-US" dirty="0" smtClean="0"/>
                        <a:t>DA</a:t>
                      </a:r>
                      <a:endParaRPr lang="en-US" dirty="0"/>
                    </a:p>
                  </a:txBody>
                  <a:tcPr/>
                </a:tc>
                <a:tc>
                  <a:txBody>
                    <a:bodyPr/>
                    <a:lstStyle/>
                    <a:p>
                      <a:r>
                        <a:rPr lang="en-US" dirty="0" smtClean="0"/>
                        <a:t>0.0113</a:t>
                      </a:r>
                      <a:endParaRPr lang="en-US" dirty="0"/>
                    </a:p>
                  </a:txBody>
                  <a:tcPr/>
                </a:tc>
                <a:tc>
                  <a:txBody>
                    <a:bodyPr/>
                    <a:lstStyle/>
                    <a:p>
                      <a:r>
                        <a:rPr lang="en-US" dirty="0" smtClean="0"/>
                        <a:t>0.7653</a:t>
                      </a:r>
                      <a:endParaRPr lang="en-US" dirty="0"/>
                    </a:p>
                  </a:txBody>
                  <a:tcPr/>
                </a:tc>
                <a:tc>
                  <a:txBody>
                    <a:bodyPr/>
                    <a:lstStyle/>
                    <a:p>
                      <a:r>
                        <a:rPr lang="en-US" dirty="0" smtClean="0"/>
                        <a:t>0.9981</a:t>
                      </a:r>
                      <a:endParaRPr lang="en-US" dirty="0"/>
                    </a:p>
                  </a:txBody>
                  <a:tcPr/>
                </a:tc>
                <a:tc>
                  <a:txBody>
                    <a:bodyPr/>
                    <a:lstStyle/>
                    <a:p>
                      <a:r>
                        <a:rPr lang="en-US" dirty="0" smtClean="0"/>
                        <a:t>0.8262</a:t>
                      </a:r>
                      <a:endParaRPr lang="en-US" dirty="0"/>
                    </a:p>
                  </a:txBody>
                  <a:tcPr/>
                </a:tc>
              </a:tr>
            </a:tbl>
          </a:graphicData>
        </a:graphic>
      </p:graphicFrame>
      <p:pic>
        <p:nvPicPr>
          <p:cNvPr id="4" name="Diagram 10"/>
          <p:cNvPicPr>
            <a:picLocks noChangeArrowheads="1"/>
          </p:cNvPicPr>
          <p:nvPr/>
        </p:nvPicPr>
        <p:blipFill>
          <a:blip r:embed="rId2" cstate="print"/>
          <a:srcRect/>
          <a:stretch>
            <a:fillRect/>
          </a:stretch>
        </p:blipFill>
        <p:spPr bwMode="auto">
          <a:xfrm>
            <a:off x="533400" y="304800"/>
            <a:ext cx="8013700" cy="1295400"/>
          </a:xfrm>
          <a:prstGeom prst="rect">
            <a:avLst/>
          </a:prstGeom>
          <a:noFill/>
        </p:spPr>
      </p:pic>
      <p:sp>
        <p:nvSpPr>
          <p:cNvPr id="6" name="Rectangle 5"/>
          <p:cNvSpPr/>
          <p:nvPr/>
        </p:nvSpPr>
        <p:spPr>
          <a:xfrm>
            <a:off x="457200" y="4191000"/>
            <a:ext cx="7543800" cy="400110"/>
          </a:xfrm>
          <a:prstGeom prst="rect">
            <a:avLst/>
          </a:prstGeom>
        </p:spPr>
        <p:txBody>
          <a:bodyPr wrap="square">
            <a:spAutoFit/>
          </a:bodyPr>
          <a:lstStyle/>
          <a:p>
            <a:r>
              <a:rPr lang="en-US" sz="2000" dirty="0" smtClean="0">
                <a:solidFill>
                  <a:schemeClr val="bg1">
                    <a:lumMod val="95000"/>
                    <a:lumOff val="5000"/>
                  </a:schemeClr>
                </a:solidFill>
                <a:latin typeface="Arial" pitchFamily="34" charset="0"/>
                <a:cs typeface="Arial" pitchFamily="34" charset="0"/>
              </a:rPr>
              <a:t>Data Augmentation increases the accuracy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808038"/>
          </a:xfrm>
        </p:spPr>
        <p:txBody>
          <a:bodyPr>
            <a:normAutofit fontScale="90000"/>
          </a:bodyPr>
          <a:lstStyle/>
          <a:p>
            <a:pPr algn="l"/>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Batch Normalization:</a:t>
            </a:r>
            <a:endParaRPr lang="en-US" sz="2400"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algn="just"/>
            <a:endParaRPr lang="en-GB" sz="1800" dirty="0" smtClean="0">
              <a:solidFill>
                <a:schemeClr val="bg1">
                  <a:lumMod val="95000"/>
                  <a:lumOff val="5000"/>
                </a:schemeClr>
              </a:solidFill>
              <a:latin typeface="Arial" pitchFamily="34" charset="0"/>
              <a:cs typeface="Arial" pitchFamily="34" charset="0"/>
            </a:endParaRPr>
          </a:p>
          <a:p>
            <a:pPr algn="just"/>
            <a:endParaRPr lang="en-GB" sz="1800" dirty="0" smtClean="0">
              <a:solidFill>
                <a:schemeClr val="bg1">
                  <a:lumMod val="95000"/>
                  <a:lumOff val="5000"/>
                </a:schemeClr>
              </a:solidFill>
              <a:latin typeface="Arial" pitchFamily="34" charset="0"/>
              <a:cs typeface="Arial" pitchFamily="34" charset="0"/>
            </a:endParaRPr>
          </a:p>
          <a:p>
            <a:pPr algn="just"/>
            <a:r>
              <a:rPr lang="en-GB" sz="1800" dirty="0" smtClean="0">
                <a:solidFill>
                  <a:schemeClr val="bg1">
                    <a:lumMod val="95000"/>
                    <a:lumOff val="5000"/>
                  </a:schemeClr>
                </a:solidFill>
                <a:latin typeface="Arial" pitchFamily="34" charset="0"/>
                <a:cs typeface="Arial" pitchFamily="34" charset="0"/>
              </a:rPr>
              <a:t>S</a:t>
            </a:r>
            <a:r>
              <a:rPr lang="en-US" sz="1800" dirty="0" smtClean="0">
                <a:solidFill>
                  <a:schemeClr val="bg1">
                    <a:lumMod val="95000"/>
                    <a:lumOff val="5000"/>
                  </a:schemeClr>
                </a:solidFill>
                <a:latin typeface="Arial" pitchFamily="34" charset="0"/>
                <a:cs typeface="Arial" pitchFamily="34" charset="0"/>
              </a:rPr>
              <a:t>tandardize the output of each  layer &gt;&gt; increase the stability </a:t>
            </a:r>
          </a:p>
          <a:p>
            <a:pPr algn="just"/>
            <a:r>
              <a:rPr lang="en-US" sz="1800" dirty="0" smtClean="0">
                <a:solidFill>
                  <a:schemeClr val="bg1">
                    <a:lumMod val="95000"/>
                    <a:lumOff val="5000"/>
                  </a:schemeClr>
                </a:solidFill>
                <a:latin typeface="Arial" pitchFamily="34" charset="0"/>
                <a:cs typeface="Arial" pitchFamily="34" charset="0"/>
              </a:rPr>
              <a:t>there’s no activation that’s gone too high or too low &gt;&gt; use higher learning rates </a:t>
            </a:r>
          </a:p>
          <a:p>
            <a:pPr algn="just"/>
            <a:r>
              <a:rPr lang="en-US" sz="1800" dirty="0" smtClean="0">
                <a:solidFill>
                  <a:schemeClr val="bg1">
                    <a:lumMod val="95000"/>
                    <a:lumOff val="5000"/>
                  </a:schemeClr>
                </a:solidFill>
                <a:latin typeface="Arial" pitchFamily="34" charset="0"/>
                <a:cs typeface="Arial" pitchFamily="34" charset="0"/>
              </a:rPr>
              <a:t>has a slight regularization effects &gt;&gt; Reduces over fitting</a:t>
            </a:r>
          </a:p>
          <a:p>
            <a:pPr algn="just"/>
            <a:r>
              <a:rPr lang="en-US" sz="1800" dirty="0" smtClean="0">
                <a:solidFill>
                  <a:schemeClr val="bg1">
                    <a:lumMod val="95000"/>
                    <a:lumOff val="5000"/>
                  </a:schemeClr>
                </a:solidFill>
                <a:latin typeface="Arial" pitchFamily="34" charset="0"/>
                <a:cs typeface="Arial" pitchFamily="34" charset="0"/>
              </a:rPr>
              <a:t>Similar to dropout, it adds some noise to each hidden layer’s activation &gt;&gt; use smaller value for  dropout &gt;&gt; not losing a lot of information.</a:t>
            </a:r>
          </a:p>
          <a:p>
            <a:pPr algn="just"/>
            <a:endParaRPr lang="en-US" sz="1800" dirty="0" smtClean="0">
              <a:solidFill>
                <a:schemeClr val="bg1">
                  <a:lumMod val="95000"/>
                  <a:lumOff val="5000"/>
                </a:schemeClr>
              </a:solidFill>
              <a:latin typeface="Arial" pitchFamily="34" charset="0"/>
              <a:cs typeface="Arial" pitchFamily="34" charset="0"/>
            </a:endParaRPr>
          </a:p>
          <a:p>
            <a:endParaRPr lang="en-US" sz="1800" dirty="0">
              <a:solidFill>
                <a:schemeClr val="bg1">
                  <a:lumMod val="95000"/>
                  <a:lumOff val="5000"/>
                </a:schemeClr>
              </a:solidFill>
              <a:latin typeface="Arial" pitchFamily="34" charset="0"/>
              <a:cs typeface="Arial" pitchFamily="34" charset="0"/>
            </a:endParaRPr>
          </a:p>
        </p:txBody>
      </p:sp>
      <p:pic>
        <p:nvPicPr>
          <p:cNvPr id="4" name="Diagram 10"/>
          <p:cNvPicPr>
            <a:picLocks noChangeArrowheads="1"/>
          </p:cNvPicPr>
          <p:nvPr/>
        </p:nvPicPr>
        <p:blipFill>
          <a:blip r:embed="rId2" cstate="print"/>
          <a:srcRect/>
          <a:stretch>
            <a:fillRect/>
          </a:stretch>
        </p:blipFill>
        <p:spPr bwMode="auto">
          <a:xfrm>
            <a:off x="685800" y="152400"/>
            <a:ext cx="8013700" cy="1066800"/>
          </a:xfrm>
          <a:prstGeom prst="rect">
            <a:avLst/>
          </a:prstGeom>
          <a:noFill/>
        </p:spPr>
      </p:pic>
      <p:pic>
        <p:nvPicPr>
          <p:cNvPr id="5" name="Picture 12"/>
          <p:cNvPicPr>
            <a:picLocks noChangeAspect="1" noChangeArrowheads="1"/>
          </p:cNvPicPr>
          <p:nvPr/>
        </p:nvPicPr>
        <p:blipFill>
          <a:blip r:embed="rId3" cstate="print"/>
          <a:srcRect/>
          <a:stretch>
            <a:fillRect/>
          </a:stretch>
        </p:blipFill>
        <p:spPr bwMode="auto">
          <a:xfrm>
            <a:off x="1447800" y="4648200"/>
            <a:ext cx="6569075" cy="171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latin typeface="Arial" pitchFamily="34" charset="0"/>
                <a:cs typeface="Arial" pitchFamily="34" charset="0"/>
              </a:rPr>
              <a:t>Outline:</a:t>
            </a:r>
            <a:endParaRPr lang="en-US" sz="2400"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p:txBody>
          <a:bodyPr/>
          <a:lstStyle/>
          <a:p>
            <a:pPr marL="342900" indent="-342900">
              <a:buClr>
                <a:srgbClr val="822433"/>
              </a:buClr>
              <a:buFontTx/>
              <a:buChar char="•"/>
            </a:pPr>
            <a:r>
              <a:rPr lang="en-US" dirty="0" smtClean="0">
                <a:solidFill>
                  <a:srgbClr val="000000"/>
                </a:solidFill>
                <a:latin typeface="Arial" pitchFamily="34" charset="0"/>
                <a:cs typeface="Arial" pitchFamily="34" charset="0"/>
              </a:rPr>
              <a:t> </a:t>
            </a:r>
            <a:r>
              <a:rPr lang="en-US" sz="2400" dirty="0" smtClean="0">
                <a:solidFill>
                  <a:srgbClr val="000000"/>
                </a:solidFill>
                <a:latin typeface="Arial" pitchFamily="34" charset="0"/>
                <a:cs typeface="Arial" pitchFamily="34" charset="0"/>
              </a:rPr>
              <a:t>Dataset</a:t>
            </a:r>
          </a:p>
          <a:p>
            <a:pPr marL="342900" indent="-342900">
              <a:buClr>
                <a:srgbClr val="822433"/>
              </a:buClr>
              <a:buFontTx/>
              <a:buChar char="•"/>
            </a:pPr>
            <a:r>
              <a:rPr lang="en-US" sz="2400" dirty="0" smtClean="0">
                <a:solidFill>
                  <a:srgbClr val="000000"/>
                </a:solidFill>
                <a:latin typeface="Arial" pitchFamily="34" charset="0"/>
                <a:cs typeface="Arial" pitchFamily="34" charset="0"/>
              </a:rPr>
              <a:t> CNN architecture (VGG)</a:t>
            </a:r>
          </a:p>
          <a:p>
            <a:pPr marL="342900" indent="-342900">
              <a:buClr>
                <a:srgbClr val="822433"/>
              </a:buClr>
              <a:buFontTx/>
              <a:buChar char="•"/>
            </a:pPr>
            <a:r>
              <a:rPr lang="en-US" sz="2400" dirty="0" smtClean="0">
                <a:solidFill>
                  <a:srgbClr val="000000"/>
                </a:solidFill>
                <a:latin typeface="Arial" pitchFamily="34" charset="0"/>
                <a:cs typeface="Arial" pitchFamily="34" charset="0"/>
              </a:rPr>
              <a:t> Enhance model</a:t>
            </a:r>
          </a:p>
          <a:p>
            <a:pPr marL="742950" lvl="1" indent="-285750">
              <a:buFontTx/>
              <a:buChar char="–"/>
            </a:pPr>
            <a:r>
              <a:rPr lang="en-US" sz="1800" dirty="0" smtClean="0">
                <a:solidFill>
                  <a:schemeClr val="bg1">
                    <a:lumMod val="95000"/>
                    <a:lumOff val="5000"/>
                  </a:schemeClr>
                </a:solidFill>
                <a:latin typeface="Arial" pitchFamily="34" charset="0"/>
                <a:cs typeface="Arial" pitchFamily="34" charset="0"/>
              </a:rPr>
              <a:t>Data pre-processing</a:t>
            </a:r>
          </a:p>
          <a:p>
            <a:pPr marL="742950" lvl="1" indent="-285750">
              <a:buFontTx/>
              <a:buChar char="–"/>
            </a:pPr>
            <a:r>
              <a:rPr lang="en-US" sz="1800" dirty="0" smtClean="0">
                <a:solidFill>
                  <a:schemeClr val="bg1">
                    <a:lumMod val="95000"/>
                    <a:lumOff val="5000"/>
                  </a:schemeClr>
                </a:solidFill>
                <a:latin typeface="Arial" pitchFamily="34" charset="0"/>
                <a:cs typeface="Arial" pitchFamily="34" charset="0"/>
              </a:rPr>
              <a:t> Drop-out</a:t>
            </a:r>
          </a:p>
          <a:p>
            <a:pPr marL="742950" lvl="1" indent="-285750">
              <a:buFontTx/>
              <a:buChar char="–"/>
            </a:pPr>
            <a:r>
              <a:rPr lang="en-US" sz="1800" dirty="0" smtClean="0">
                <a:solidFill>
                  <a:schemeClr val="bg1">
                    <a:lumMod val="95000"/>
                    <a:lumOff val="5000"/>
                  </a:schemeClr>
                </a:solidFill>
                <a:latin typeface="Arial" pitchFamily="34" charset="0"/>
                <a:cs typeface="Arial" pitchFamily="34" charset="0"/>
              </a:rPr>
              <a:t> Data augmentation</a:t>
            </a:r>
          </a:p>
          <a:p>
            <a:pPr marL="742950" lvl="1" indent="-285750">
              <a:buFontTx/>
              <a:buChar char="–"/>
            </a:pPr>
            <a:r>
              <a:rPr lang="en-US" sz="1800" dirty="0" smtClean="0">
                <a:solidFill>
                  <a:schemeClr val="bg1">
                    <a:lumMod val="95000"/>
                    <a:lumOff val="5000"/>
                  </a:schemeClr>
                </a:solidFill>
                <a:latin typeface="Arial" pitchFamily="34" charset="0"/>
                <a:cs typeface="Arial" pitchFamily="34" charset="0"/>
              </a:rPr>
              <a:t> Batch normalization</a:t>
            </a:r>
          </a:p>
          <a:p>
            <a:pPr marL="742950" lvl="1" indent="-285750">
              <a:buFontTx/>
              <a:buChar char="–"/>
            </a:pPr>
            <a:r>
              <a:rPr lang="en-US" sz="1800" dirty="0" smtClean="0">
                <a:solidFill>
                  <a:schemeClr val="bg1">
                    <a:lumMod val="95000"/>
                    <a:lumOff val="5000"/>
                  </a:schemeClr>
                </a:solidFill>
                <a:latin typeface="Arial" pitchFamily="34" charset="0"/>
                <a:cs typeface="Arial" pitchFamily="34" charset="0"/>
              </a:rPr>
              <a:t> Regularization</a:t>
            </a:r>
          </a:p>
          <a:p>
            <a:pPr marL="342900" indent="-342900">
              <a:buClr>
                <a:srgbClr val="822433"/>
              </a:buClr>
              <a:buFontTx/>
              <a:buChar char="•"/>
            </a:pPr>
            <a:r>
              <a:rPr lang="en-US" sz="2400" dirty="0" smtClean="0">
                <a:solidFill>
                  <a:srgbClr val="000000"/>
                </a:solidFill>
                <a:latin typeface="Arial" pitchFamily="34" charset="0"/>
                <a:cs typeface="Arial" pitchFamily="34" charset="0"/>
              </a:rPr>
              <a:t>Final model and result</a:t>
            </a:r>
          </a:p>
          <a:p>
            <a:pPr marL="342900" indent="-342900">
              <a:buClr>
                <a:srgbClr val="822433"/>
              </a:buClr>
              <a:buFontTx/>
              <a:buChar char="•"/>
            </a:pPr>
            <a:r>
              <a:rPr lang="en-US" sz="2400" dirty="0" smtClean="0">
                <a:solidFill>
                  <a:srgbClr val="000000"/>
                </a:solidFill>
                <a:latin typeface="Arial" pitchFamily="34" charset="0"/>
                <a:cs typeface="Arial" pitchFamily="34" charset="0"/>
              </a:rPr>
              <a:t>Pre-trained ResNet50  </a:t>
            </a:r>
          </a:p>
          <a:p>
            <a:pPr marL="342900" indent="-342900">
              <a:buClr>
                <a:srgbClr val="822433"/>
              </a:buClr>
              <a:buFont typeface="Wingdings" pitchFamily="2" charset="2"/>
              <a:buChar char="§"/>
            </a:pPr>
            <a:endParaRPr lang="en-US" dirty="0" smtClean="0">
              <a:solidFill>
                <a:srgbClr val="000000"/>
              </a:solidFill>
            </a:endParaRPr>
          </a:p>
          <a:p>
            <a:pPr>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731838"/>
          </a:xfrm>
        </p:spPr>
        <p:txBody>
          <a:bodyPr>
            <a:normAutofit fontScale="90000"/>
          </a:bodyPr>
          <a:lstStyle/>
          <a:p>
            <a:pPr algn="l"/>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Experiments:</a:t>
            </a:r>
            <a:endParaRPr lang="en-US" sz="2400"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a:xfrm>
            <a:off x="304800" y="1752600"/>
            <a:ext cx="8229600" cy="4099560"/>
          </a:xfrm>
        </p:spPr>
        <p:txBody>
          <a:bodyPr>
            <a:normAutofit lnSpcReduction="10000"/>
          </a:bodyPr>
          <a:lstStyle/>
          <a:p>
            <a:pPr>
              <a:defRPr/>
            </a:pPr>
            <a:endParaRPr lang="en-GB" sz="1800" dirty="0" smtClean="0">
              <a:solidFill>
                <a:schemeClr val="bg1">
                  <a:lumMod val="95000"/>
                  <a:lumOff val="5000"/>
                </a:schemeClr>
              </a:solidFill>
              <a:latin typeface="Arial" pitchFamily="34" charset="0"/>
              <a:cs typeface="Arial" pitchFamily="34" charset="0"/>
            </a:endParaRPr>
          </a:p>
          <a:p>
            <a:pPr>
              <a:defRPr/>
            </a:pPr>
            <a:r>
              <a:rPr lang="en-GB" sz="1800" dirty="0" smtClean="0">
                <a:solidFill>
                  <a:schemeClr val="bg1">
                    <a:lumMod val="95000"/>
                    <a:lumOff val="5000"/>
                  </a:schemeClr>
                </a:solidFill>
                <a:latin typeface="Arial" pitchFamily="34" charset="0"/>
                <a:cs typeface="Arial" pitchFamily="34" charset="0"/>
              </a:rPr>
              <a:t>Before VGG, batch normalization didn’t exist &gt;&gt; it’s not in its block &gt;&gt; we add it</a:t>
            </a:r>
          </a:p>
          <a:p>
            <a:pPr>
              <a:defRPr/>
            </a:pPr>
            <a:r>
              <a:rPr lang="en-GB" sz="1800" dirty="0" smtClean="0">
                <a:solidFill>
                  <a:schemeClr val="bg1">
                    <a:lumMod val="95000"/>
                    <a:lumOff val="5000"/>
                  </a:schemeClr>
                </a:solidFill>
                <a:latin typeface="Arial" pitchFamily="34" charset="0"/>
                <a:cs typeface="Arial" pitchFamily="34" charset="0"/>
              </a:rPr>
              <a:t>Some papers believe it is better to use it after activation function, and some other says better to use before activation function</a:t>
            </a:r>
            <a:endParaRPr lang="x-none" sz="1800" smtClean="0">
              <a:solidFill>
                <a:schemeClr val="bg1">
                  <a:lumMod val="95000"/>
                  <a:lumOff val="5000"/>
                </a:schemeClr>
              </a:solidFill>
              <a:latin typeface="Arial" pitchFamily="34" charset="0"/>
              <a:cs typeface="Arial" pitchFamily="34" charset="0"/>
            </a:endParaRPr>
          </a:p>
          <a:p>
            <a:pPr>
              <a:defRPr/>
            </a:pPr>
            <a:endParaRPr lang="x-none" sz="1800" smtClean="0">
              <a:solidFill>
                <a:schemeClr val="bg1">
                  <a:lumMod val="95000"/>
                  <a:lumOff val="5000"/>
                </a:schemeClr>
              </a:solidFill>
              <a:latin typeface="Arial" pitchFamily="34" charset="0"/>
              <a:cs typeface="Arial" pitchFamily="34" charset="0"/>
            </a:endParaRPr>
          </a:p>
          <a:p>
            <a:pPr marL="0" indent="0">
              <a:spcBef>
                <a:spcPct val="0"/>
              </a:spcBef>
              <a:buFontTx/>
              <a:buNone/>
              <a:defRPr/>
            </a:pPr>
            <a:endParaRPr lang="en-GB" altLang="x-none" sz="1800" dirty="0" smtClean="0">
              <a:solidFill>
                <a:schemeClr val="bg1">
                  <a:lumMod val="95000"/>
                  <a:lumOff val="5000"/>
                </a:schemeClr>
              </a:solidFill>
              <a:latin typeface="Arial" pitchFamily="34" charset="0"/>
              <a:ea typeface="Times New Roman" panose="02020603050405020304" pitchFamily="18" charset="0"/>
              <a:cs typeface="Arial" pitchFamily="34" charset="0"/>
            </a:endParaRPr>
          </a:p>
          <a:p>
            <a:pPr marL="0" indent="0">
              <a:spcBef>
                <a:spcPct val="0"/>
              </a:spcBef>
              <a:buFontTx/>
              <a:buNone/>
              <a:defRPr/>
            </a:pPr>
            <a:r>
              <a:rPr lang="en-GB" altLang="x-none" sz="1800" dirty="0" smtClean="0">
                <a:solidFill>
                  <a:schemeClr val="bg1">
                    <a:lumMod val="95000"/>
                    <a:lumOff val="5000"/>
                  </a:schemeClr>
                </a:solidFill>
                <a:latin typeface="Arial" pitchFamily="34" charset="0"/>
                <a:ea typeface="Times New Roman" panose="02020603050405020304" pitchFamily="18" charset="0"/>
                <a:cs typeface="Arial" pitchFamily="34" charset="0"/>
              </a:rPr>
              <a:t>After activation:</a:t>
            </a:r>
            <a:endParaRPr lang="en-GB" altLang="x-none" sz="1800" dirty="0" smtClean="0">
              <a:solidFill>
                <a:schemeClr val="bg1">
                  <a:lumMod val="95000"/>
                  <a:lumOff val="5000"/>
                </a:schemeClr>
              </a:solidFill>
              <a:latin typeface="Arial" pitchFamily="34" charset="0"/>
              <a:cs typeface="Arial" pitchFamily="34" charset="0"/>
            </a:endParaRPr>
          </a:p>
          <a:p>
            <a:pPr>
              <a:spcBef>
                <a:spcPct val="0"/>
              </a:spcBef>
              <a:defRPr/>
            </a:pPr>
            <a:r>
              <a:rPr lang="x-none" sz="1800" smtClean="0">
                <a:solidFill>
                  <a:schemeClr val="bg1">
                    <a:lumMod val="95000"/>
                    <a:lumOff val="5000"/>
                  </a:schemeClr>
                </a:solidFill>
                <a:latin typeface="Arial" pitchFamily="34" charset="0"/>
                <a:cs typeface="Arial" pitchFamily="34" charset="0"/>
              </a:rPr>
              <a:t>Train: </a:t>
            </a:r>
            <a:r>
              <a:rPr lang="en-GB" altLang="x-none" sz="1800" dirty="0" smtClean="0">
                <a:solidFill>
                  <a:schemeClr val="bg1">
                    <a:lumMod val="95000"/>
                    <a:lumOff val="5000"/>
                  </a:schemeClr>
                </a:solidFill>
                <a:latin typeface="Arial" pitchFamily="34" charset="0"/>
                <a:ea typeface="Times New Roman" panose="02020603050405020304" pitchFamily="18" charset="0"/>
                <a:cs typeface="Arial" pitchFamily="34" charset="0"/>
              </a:rPr>
              <a:t>loss: 1.1685e-04 - accuracy: 1.0</a:t>
            </a:r>
            <a:endParaRPr lang="en-GB" altLang="x-none" sz="1800" dirty="0" smtClean="0">
              <a:solidFill>
                <a:schemeClr val="bg1">
                  <a:lumMod val="95000"/>
                  <a:lumOff val="5000"/>
                </a:schemeClr>
              </a:solidFill>
              <a:latin typeface="Arial" pitchFamily="34" charset="0"/>
              <a:cs typeface="Arial" pitchFamily="34" charset="0"/>
            </a:endParaRPr>
          </a:p>
          <a:p>
            <a:pPr>
              <a:spcBef>
                <a:spcPct val="0"/>
              </a:spcBef>
              <a:defRPr/>
            </a:pPr>
            <a:r>
              <a:rPr lang="en-GB" altLang="x-none" sz="1800" dirty="0" smtClean="0">
                <a:solidFill>
                  <a:schemeClr val="bg1">
                    <a:lumMod val="95000"/>
                    <a:lumOff val="5000"/>
                  </a:schemeClr>
                </a:solidFill>
                <a:latin typeface="Arial" pitchFamily="34" charset="0"/>
                <a:ea typeface="Times New Roman" panose="02020603050405020304" pitchFamily="18" charset="0"/>
                <a:cs typeface="Arial" pitchFamily="34" charset="0"/>
              </a:rPr>
              <a:t>Test: loss: 0.7161 - accuracy: 0.8687</a:t>
            </a:r>
            <a:endParaRPr lang="x-none" sz="1800" smtClean="0">
              <a:solidFill>
                <a:schemeClr val="bg1">
                  <a:lumMod val="95000"/>
                  <a:lumOff val="5000"/>
                </a:schemeClr>
              </a:solidFill>
              <a:latin typeface="Arial" pitchFamily="34" charset="0"/>
              <a:cs typeface="Arial" pitchFamily="34" charset="0"/>
            </a:endParaRPr>
          </a:p>
          <a:p>
            <a:pPr marL="0" indent="0">
              <a:buNone/>
              <a:defRPr/>
            </a:pPr>
            <a:endParaRPr lang="x-none" sz="1800" smtClean="0">
              <a:solidFill>
                <a:schemeClr val="bg1">
                  <a:lumMod val="95000"/>
                  <a:lumOff val="5000"/>
                </a:schemeClr>
              </a:solidFill>
              <a:latin typeface="Arial" pitchFamily="34" charset="0"/>
              <a:cs typeface="Arial" pitchFamily="34" charset="0"/>
            </a:endParaRPr>
          </a:p>
          <a:p>
            <a:pPr marL="0" indent="0">
              <a:spcBef>
                <a:spcPct val="0"/>
              </a:spcBef>
              <a:buFontTx/>
              <a:buNone/>
              <a:defRPr/>
            </a:pPr>
            <a:endParaRPr lang="en-GB" altLang="x-none" sz="1800" dirty="0" smtClean="0">
              <a:solidFill>
                <a:schemeClr val="bg1">
                  <a:lumMod val="95000"/>
                  <a:lumOff val="5000"/>
                </a:schemeClr>
              </a:solidFill>
              <a:latin typeface="Arial" pitchFamily="34" charset="0"/>
              <a:ea typeface="Times New Roman" panose="02020603050405020304" pitchFamily="18" charset="0"/>
              <a:cs typeface="Arial" pitchFamily="34" charset="0"/>
            </a:endParaRPr>
          </a:p>
          <a:p>
            <a:pPr marL="0" indent="0">
              <a:spcBef>
                <a:spcPct val="0"/>
              </a:spcBef>
              <a:buFontTx/>
              <a:buNone/>
              <a:defRPr/>
            </a:pPr>
            <a:r>
              <a:rPr lang="en-GB" altLang="x-none" sz="1800" dirty="0" smtClean="0">
                <a:solidFill>
                  <a:schemeClr val="bg1">
                    <a:lumMod val="95000"/>
                    <a:lumOff val="5000"/>
                  </a:schemeClr>
                </a:solidFill>
                <a:latin typeface="Arial" pitchFamily="34" charset="0"/>
                <a:ea typeface="Times New Roman" panose="02020603050405020304" pitchFamily="18" charset="0"/>
                <a:cs typeface="Arial" pitchFamily="34" charset="0"/>
              </a:rPr>
              <a:t>Before activation:</a:t>
            </a:r>
            <a:endParaRPr lang="en-GB" altLang="x-none" sz="1800" dirty="0" smtClean="0">
              <a:solidFill>
                <a:schemeClr val="bg1">
                  <a:lumMod val="95000"/>
                  <a:lumOff val="5000"/>
                </a:schemeClr>
              </a:solidFill>
              <a:latin typeface="Arial" pitchFamily="34" charset="0"/>
              <a:cs typeface="Arial" pitchFamily="34" charset="0"/>
            </a:endParaRPr>
          </a:p>
          <a:p>
            <a:pPr>
              <a:spcBef>
                <a:spcPct val="0"/>
              </a:spcBef>
              <a:defRPr/>
            </a:pPr>
            <a:r>
              <a:rPr lang="x-none" sz="1800" smtClean="0">
                <a:solidFill>
                  <a:schemeClr val="bg1">
                    <a:lumMod val="95000"/>
                    <a:lumOff val="5000"/>
                  </a:schemeClr>
                </a:solidFill>
                <a:latin typeface="Arial" pitchFamily="34" charset="0"/>
                <a:cs typeface="Arial" pitchFamily="34" charset="0"/>
              </a:rPr>
              <a:t>Train: </a:t>
            </a:r>
            <a:r>
              <a:rPr lang="en-GB" altLang="x-none" sz="1800" dirty="0" smtClean="0">
                <a:solidFill>
                  <a:schemeClr val="bg1">
                    <a:lumMod val="95000"/>
                    <a:lumOff val="5000"/>
                  </a:schemeClr>
                </a:solidFill>
                <a:latin typeface="Arial" pitchFamily="34" charset="0"/>
                <a:ea typeface="Times New Roman" panose="02020603050405020304" pitchFamily="18" charset="0"/>
                <a:cs typeface="Arial" pitchFamily="34" charset="0"/>
              </a:rPr>
              <a:t>loss: 3.4117e-04 - accuracy: 1.00</a:t>
            </a:r>
            <a:endParaRPr lang="en-GB" altLang="x-none" sz="1800" dirty="0" smtClean="0">
              <a:solidFill>
                <a:schemeClr val="bg1">
                  <a:lumMod val="95000"/>
                  <a:lumOff val="5000"/>
                </a:schemeClr>
              </a:solidFill>
              <a:latin typeface="Arial" pitchFamily="34" charset="0"/>
              <a:cs typeface="Arial" pitchFamily="34" charset="0"/>
            </a:endParaRPr>
          </a:p>
          <a:p>
            <a:pPr>
              <a:spcBef>
                <a:spcPct val="0"/>
              </a:spcBef>
              <a:defRPr/>
            </a:pPr>
            <a:r>
              <a:rPr lang="en-GB" altLang="x-none" sz="1800" dirty="0" smtClean="0">
                <a:solidFill>
                  <a:schemeClr val="bg1">
                    <a:lumMod val="95000"/>
                    <a:lumOff val="5000"/>
                  </a:schemeClr>
                </a:solidFill>
                <a:latin typeface="Arial" pitchFamily="34" charset="0"/>
                <a:ea typeface="Times New Roman" panose="02020603050405020304" pitchFamily="18" charset="0"/>
                <a:cs typeface="Arial" pitchFamily="34" charset="0"/>
              </a:rPr>
              <a:t>Test: loss: 0.7764 - accuracy: 0.8644</a:t>
            </a:r>
            <a:endParaRPr lang="en-GB" altLang="x-none" sz="1800" dirty="0" smtClean="0">
              <a:solidFill>
                <a:schemeClr val="bg1">
                  <a:lumMod val="95000"/>
                  <a:lumOff val="5000"/>
                </a:schemeClr>
              </a:solidFill>
              <a:latin typeface="Arial" pitchFamily="34" charset="0"/>
              <a:cs typeface="Arial" pitchFamily="34" charset="0"/>
            </a:endParaRPr>
          </a:p>
          <a:p>
            <a:pPr>
              <a:defRPr/>
            </a:pPr>
            <a:endParaRPr lang="x-none" sz="1800" dirty="0">
              <a:latin typeface="Arial" pitchFamily="34" charset="0"/>
              <a:cs typeface="Arial" pitchFamily="34" charset="0"/>
            </a:endParaRPr>
          </a:p>
        </p:txBody>
      </p:sp>
      <p:sp>
        <p:nvSpPr>
          <p:cNvPr id="18" name="Rectangle 2"/>
          <p:cNvSpPr txBox="1">
            <a:spLocks noChangeArrowheads="1"/>
          </p:cNvSpPr>
          <p:nvPr/>
        </p:nvSpPr>
        <p:spPr>
          <a:xfrm>
            <a:off x="228600" y="3962400"/>
            <a:ext cx="7416800" cy="581025"/>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uLnTx/>
                <a:uFillTx/>
                <a:latin typeface="+mj-lt"/>
                <a:ea typeface="+mj-ea"/>
                <a:cs typeface="+mj-cs"/>
              </a:rPr>
              <a:t>:</a:t>
            </a:r>
          </a:p>
        </p:txBody>
      </p:sp>
      <p:sp>
        <p:nvSpPr>
          <p:cNvPr id="19" name="Rectangle 5"/>
          <p:cNvSpPr txBox="1">
            <a:spLocks noChangeArrowheads="1"/>
          </p:cNvSpPr>
          <p:nvPr/>
        </p:nvSpPr>
        <p:spPr>
          <a:xfrm>
            <a:off x="250825" y="2119313"/>
            <a:ext cx="8569325" cy="3830637"/>
          </a:xfrm>
          <a:prstGeom prst="rect">
            <a:avLst/>
          </a:prstGeom>
        </p:spPr>
        <p:txBody>
          <a:bodyPr vert="horz">
            <a:normAutofit/>
          </a:bodyPr>
          <a:lstStyle/>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tabLst/>
              <a:defRPr/>
            </a:pPr>
            <a:endParaRPr kumimoji="0" lang="en-GB" altLang="x-none" sz="1800" b="0" i="0" u="none" strike="noStrike" kern="1200" cap="none" spc="0" normalizeH="0" baseline="0" noProof="0" dirty="0" smtClean="0">
              <a:ln>
                <a:noFill/>
              </a:ln>
              <a:solidFill>
                <a:schemeClr val="tx1"/>
              </a:solidFill>
              <a:effectLst/>
              <a:uLnTx/>
              <a:uFillTx/>
              <a:latin typeface="+mn-lt"/>
              <a:ea typeface="+mn-ea"/>
              <a:cs typeface="+mn-cs"/>
            </a:endParaRPr>
          </a:p>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2"/>
              <a:buChar char=""/>
              <a:tabLst/>
              <a:defRPr/>
            </a:pPr>
            <a:endParaRPr kumimoji="0" lang="x-none"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21" name="Diagram 10"/>
          <p:cNvPicPr>
            <a:picLocks noChangeArrowheads="1"/>
          </p:cNvPicPr>
          <p:nvPr/>
        </p:nvPicPr>
        <p:blipFill>
          <a:blip r:embed="rId3" cstate="print"/>
          <a:srcRect/>
          <a:stretch>
            <a:fillRect/>
          </a:stretch>
        </p:blipFill>
        <p:spPr bwMode="auto">
          <a:xfrm>
            <a:off x="685800" y="0"/>
            <a:ext cx="8013700" cy="1295400"/>
          </a:xfrm>
          <a:prstGeom prst="rect">
            <a:avLst/>
          </a:prstGeom>
          <a:noFill/>
        </p:spPr>
      </p:pic>
      <p:pic>
        <p:nvPicPr>
          <p:cNvPr id="26" name="Picture 42"/>
          <p:cNvPicPr>
            <a:picLocks noChangeAspect="1" noChangeArrowheads="1"/>
          </p:cNvPicPr>
          <p:nvPr/>
        </p:nvPicPr>
        <p:blipFill>
          <a:blip r:embed="rId4" cstate="print"/>
          <a:srcRect/>
          <a:stretch>
            <a:fillRect/>
          </a:stretch>
        </p:blipFill>
        <p:spPr bwMode="auto">
          <a:xfrm>
            <a:off x="5181600" y="3276600"/>
            <a:ext cx="1912938" cy="1317625"/>
          </a:xfrm>
          <a:prstGeom prst="rect">
            <a:avLst/>
          </a:prstGeom>
          <a:noFill/>
          <a:ln w="9525">
            <a:noFill/>
            <a:miter lim="800000"/>
            <a:headEnd/>
            <a:tailEnd/>
          </a:ln>
        </p:spPr>
      </p:pic>
      <p:pic>
        <p:nvPicPr>
          <p:cNvPr id="27" name="Picture 43"/>
          <p:cNvPicPr>
            <a:picLocks noChangeAspect="1" noChangeArrowheads="1"/>
          </p:cNvPicPr>
          <p:nvPr/>
        </p:nvPicPr>
        <p:blipFill>
          <a:blip r:embed="rId5" cstate="print"/>
          <a:srcRect/>
          <a:stretch>
            <a:fillRect/>
          </a:stretch>
        </p:blipFill>
        <p:spPr bwMode="auto">
          <a:xfrm>
            <a:off x="7086600" y="3276600"/>
            <a:ext cx="1912937" cy="1319212"/>
          </a:xfrm>
          <a:prstGeom prst="rect">
            <a:avLst/>
          </a:prstGeom>
          <a:noFill/>
          <a:ln w="9525">
            <a:noFill/>
            <a:miter lim="800000"/>
            <a:headEnd/>
            <a:tailEnd/>
          </a:ln>
        </p:spPr>
      </p:pic>
      <p:pic>
        <p:nvPicPr>
          <p:cNvPr id="28" name="Picture 45"/>
          <p:cNvPicPr>
            <a:picLocks noChangeAspect="1" noChangeArrowheads="1"/>
          </p:cNvPicPr>
          <p:nvPr/>
        </p:nvPicPr>
        <p:blipFill>
          <a:blip r:embed="rId6" cstate="print"/>
          <a:srcRect/>
          <a:stretch>
            <a:fillRect/>
          </a:stretch>
        </p:blipFill>
        <p:spPr bwMode="auto">
          <a:xfrm>
            <a:off x="5181600" y="4648200"/>
            <a:ext cx="1912938" cy="1317625"/>
          </a:xfrm>
          <a:prstGeom prst="rect">
            <a:avLst/>
          </a:prstGeom>
          <a:noFill/>
          <a:ln w="9525">
            <a:noFill/>
            <a:miter lim="800000"/>
            <a:headEnd/>
            <a:tailEnd/>
          </a:ln>
        </p:spPr>
      </p:pic>
      <p:pic>
        <p:nvPicPr>
          <p:cNvPr id="29" name="Picture 46"/>
          <p:cNvPicPr>
            <a:picLocks noChangeAspect="1" noChangeArrowheads="1"/>
          </p:cNvPicPr>
          <p:nvPr/>
        </p:nvPicPr>
        <p:blipFill>
          <a:blip r:embed="rId7" cstate="print"/>
          <a:srcRect/>
          <a:stretch>
            <a:fillRect/>
          </a:stretch>
        </p:blipFill>
        <p:spPr bwMode="auto">
          <a:xfrm>
            <a:off x="7086600" y="4648200"/>
            <a:ext cx="1912937" cy="1317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latin typeface="Arial" pitchFamily="34" charset="0"/>
                <a:cs typeface="Arial" pitchFamily="34" charset="0"/>
              </a:rPr>
              <a:t>Batch Normalization:</a:t>
            </a:r>
            <a:endParaRPr lang="en-US" sz="2400" dirty="0">
              <a:solidFill>
                <a:schemeClr val="bg1">
                  <a:lumMod val="95000"/>
                  <a:lumOff val="5000"/>
                </a:schemeClr>
              </a:solidFill>
              <a:latin typeface="Arial" pitchFamily="34" charset="0"/>
              <a:cs typeface="Arial" pitchFamily="34" charset="0"/>
            </a:endParaRPr>
          </a:p>
        </p:txBody>
      </p:sp>
      <p:graphicFrame>
        <p:nvGraphicFramePr>
          <p:cNvPr id="5" name="Content Placeholder 4"/>
          <p:cNvGraphicFramePr>
            <a:graphicFrameLocks noGrp="1"/>
          </p:cNvGraphicFramePr>
          <p:nvPr>
            <p:ph idx="1"/>
          </p:nvPr>
        </p:nvGraphicFramePr>
        <p:xfrm>
          <a:off x="457200" y="2438400"/>
          <a:ext cx="8229600" cy="2021840"/>
        </p:xfrm>
        <a:graphic>
          <a:graphicData uri="http://schemas.openxmlformats.org/drawingml/2006/table">
            <a:tbl>
              <a:tblPr firstRow="1" bandRow="1">
                <a:tableStyleId>{93296810-A885-4BE3-A3E7-6D5BEEA58F35}</a:tableStyleId>
              </a:tblPr>
              <a:tblGrid>
                <a:gridCol w="1645920"/>
                <a:gridCol w="1645920"/>
                <a:gridCol w="1645920"/>
                <a:gridCol w="1645920"/>
                <a:gridCol w="1645920"/>
              </a:tblGrid>
              <a:tr h="370840">
                <a:tc>
                  <a:txBody>
                    <a:bodyPr/>
                    <a:lstStyle/>
                    <a:p>
                      <a:endParaRPr lang="en-US" dirty="0"/>
                    </a:p>
                  </a:txBody>
                  <a:tcPr/>
                </a:tc>
                <a:tc>
                  <a:txBody>
                    <a:bodyPr/>
                    <a:lstStyle/>
                    <a:p>
                      <a:r>
                        <a:rPr lang="en-US" dirty="0" smtClean="0"/>
                        <a:t>Train loss</a:t>
                      </a:r>
                      <a:endParaRPr lang="en-US" dirty="0"/>
                    </a:p>
                  </a:txBody>
                  <a:tcPr/>
                </a:tc>
                <a:tc>
                  <a:txBody>
                    <a:bodyPr/>
                    <a:lstStyle/>
                    <a:p>
                      <a:r>
                        <a:rPr lang="en-US" dirty="0" smtClean="0"/>
                        <a:t>Test loss</a:t>
                      </a:r>
                      <a:endParaRPr lang="en-US" dirty="0"/>
                    </a:p>
                  </a:txBody>
                  <a:tcPr/>
                </a:tc>
                <a:tc>
                  <a:txBody>
                    <a:bodyPr/>
                    <a:lstStyle/>
                    <a:p>
                      <a:r>
                        <a:rPr lang="en-US" dirty="0" smtClean="0"/>
                        <a:t>Train acc</a:t>
                      </a:r>
                      <a:endParaRPr lang="en-US" dirty="0"/>
                    </a:p>
                  </a:txBody>
                  <a:tcPr/>
                </a:tc>
                <a:tc>
                  <a:txBody>
                    <a:bodyPr/>
                    <a:lstStyle/>
                    <a:p>
                      <a:r>
                        <a:rPr lang="en-US" dirty="0" smtClean="0"/>
                        <a:t>Test acc</a:t>
                      </a:r>
                      <a:endParaRPr lang="en-US" dirty="0"/>
                    </a:p>
                  </a:txBody>
                  <a:tcPr/>
                </a:tc>
              </a:tr>
              <a:tr h="370840">
                <a:tc>
                  <a:txBody>
                    <a:bodyPr/>
                    <a:lstStyle/>
                    <a:p>
                      <a:r>
                        <a:rPr lang="en-US" dirty="0" smtClean="0"/>
                        <a:t>No BN</a:t>
                      </a:r>
                      <a:endParaRPr lang="en-US" dirty="0"/>
                    </a:p>
                  </a:txBody>
                  <a:tcPr/>
                </a:tc>
                <a:tc>
                  <a:txBody>
                    <a:bodyPr/>
                    <a:lstStyle/>
                    <a:p>
                      <a:r>
                        <a:rPr lang="en-US" dirty="0" smtClean="0"/>
                        <a:t>0.0113</a:t>
                      </a:r>
                      <a:endParaRPr lang="en-US" dirty="0"/>
                    </a:p>
                  </a:txBody>
                  <a:tcPr/>
                </a:tc>
                <a:tc>
                  <a:txBody>
                    <a:bodyPr/>
                    <a:lstStyle/>
                    <a:p>
                      <a:r>
                        <a:rPr lang="en-US" dirty="0" smtClean="0"/>
                        <a:t>0.7653</a:t>
                      </a:r>
                      <a:endParaRPr lang="en-US" dirty="0"/>
                    </a:p>
                  </a:txBody>
                  <a:tcPr/>
                </a:tc>
                <a:tc>
                  <a:txBody>
                    <a:bodyPr/>
                    <a:lstStyle/>
                    <a:p>
                      <a:r>
                        <a:rPr lang="en-US" dirty="0" smtClean="0"/>
                        <a:t>0.9981</a:t>
                      </a:r>
                      <a:endParaRPr lang="en-US" dirty="0"/>
                    </a:p>
                  </a:txBody>
                  <a:tcPr/>
                </a:tc>
                <a:tc>
                  <a:txBody>
                    <a:bodyPr/>
                    <a:lstStyle/>
                    <a:p>
                      <a:r>
                        <a:rPr lang="en-US" dirty="0" smtClean="0"/>
                        <a:t>0.8262</a:t>
                      </a:r>
                      <a:endParaRPr lang="en-US" dirty="0"/>
                    </a:p>
                  </a:txBody>
                  <a:tcPr/>
                </a:tc>
              </a:tr>
              <a:tr h="370840">
                <a:tc>
                  <a:txBody>
                    <a:bodyPr/>
                    <a:lstStyle/>
                    <a:p>
                      <a:r>
                        <a:rPr lang="en-US" dirty="0" smtClean="0"/>
                        <a:t>Before</a:t>
                      </a:r>
                      <a:r>
                        <a:rPr lang="en-US" baseline="0" dirty="0" smtClean="0"/>
                        <a:t> activation</a:t>
                      </a:r>
                      <a:endParaRPr lang="en-US" dirty="0"/>
                    </a:p>
                  </a:txBody>
                  <a:tcPr/>
                </a:tc>
                <a:tc>
                  <a:txBody>
                    <a:bodyPr/>
                    <a:lstStyle/>
                    <a:p>
                      <a:r>
                        <a:rPr lang="en-US" dirty="0" smtClean="0"/>
                        <a:t>3.4117e- 04</a:t>
                      </a:r>
                      <a:endParaRPr lang="en-US" dirty="0"/>
                    </a:p>
                  </a:txBody>
                  <a:tcPr/>
                </a:tc>
                <a:tc>
                  <a:txBody>
                    <a:bodyPr/>
                    <a:lstStyle/>
                    <a:p>
                      <a:r>
                        <a:rPr lang="en-US" dirty="0" smtClean="0"/>
                        <a:t>0.7764</a:t>
                      </a:r>
                      <a:endParaRPr lang="en-US" dirty="0"/>
                    </a:p>
                  </a:txBody>
                  <a:tcPr/>
                </a:tc>
                <a:tc>
                  <a:txBody>
                    <a:bodyPr/>
                    <a:lstStyle/>
                    <a:p>
                      <a:r>
                        <a:rPr lang="en-US" dirty="0" smtClean="0"/>
                        <a:t>1.0000</a:t>
                      </a:r>
                      <a:endParaRPr lang="en-US" dirty="0"/>
                    </a:p>
                  </a:txBody>
                  <a:tcPr/>
                </a:tc>
                <a:tc>
                  <a:txBody>
                    <a:bodyPr/>
                    <a:lstStyle/>
                    <a:p>
                      <a:r>
                        <a:rPr lang="en-US" dirty="0" smtClean="0"/>
                        <a:t>0.8644</a:t>
                      </a:r>
                      <a:endParaRPr lang="en-US" dirty="0"/>
                    </a:p>
                  </a:txBody>
                  <a:tcPr/>
                </a:tc>
              </a:tr>
              <a:tr h="370840">
                <a:tc>
                  <a:txBody>
                    <a:bodyPr/>
                    <a:lstStyle/>
                    <a:p>
                      <a:r>
                        <a:rPr lang="en-US" dirty="0" smtClean="0"/>
                        <a:t>After activation</a:t>
                      </a:r>
                      <a:endParaRPr lang="en-US" dirty="0"/>
                    </a:p>
                  </a:txBody>
                  <a:tcPr/>
                </a:tc>
                <a:tc>
                  <a:txBody>
                    <a:bodyPr/>
                    <a:lstStyle/>
                    <a:p>
                      <a:r>
                        <a:rPr lang="en-US" dirty="0" smtClean="0"/>
                        <a:t>1.1685e- 04</a:t>
                      </a:r>
                      <a:endParaRPr lang="en-US" dirty="0"/>
                    </a:p>
                  </a:txBody>
                  <a:tcPr/>
                </a:tc>
                <a:tc>
                  <a:txBody>
                    <a:bodyPr/>
                    <a:lstStyle/>
                    <a:p>
                      <a:r>
                        <a:rPr lang="en-US" dirty="0" smtClean="0"/>
                        <a:t>0.7161</a:t>
                      </a:r>
                      <a:endParaRPr lang="en-US" dirty="0"/>
                    </a:p>
                  </a:txBody>
                  <a:tcPr/>
                </a:tc>
                <a:tc>
                  <a:txBody>
                    <a:bodyPr/>
                    <a:lstStyle/>
                    <a:p>
                      <a:r>
                        <a:rPr lang="en-US" dirty="0" smtClean="0"/>
                        <a:t>1.0000</a:t>
                      </a:r>
                      <a:endParaRPr lang="en-US" dirty="0"/>
                    </a:p>
                  </a:txBody>
                  <a:tcPr/>
                </a:tc>
                <a:tc>
                  <a:txBody>
                    <a:bodyPr/>
                    <a:lstStyle/>
                    <a:p>
                      <a:r>
                        <a:rPr lang="en-US" dirty="0" smtClean="0"/>
                        <a:t>0.8687</a:t>
                      </a:r>
                      <a:endParaRPr lang="en-US" dirty="0"/>
                    </a:p>
                  </a:txBody>
                  <a:tcPr/>
                </a:tc>
              </a:tr>
            </a:tbl>
          </a:graphicData>
        </a:graphic>
      </p:graphicFrame>
      <p:pic>
        <p:nvPicPr>
          <p:cNvPr id="4" name="Diagram 10"/>
          <p:cNvPicPr>
            <a:picLocks noChangeArrowheads="1"/>
          </p:cNvPicPr>
          <p:nvPr/>
        </p:nvPicPr>
        <p:blipFill>
          <a:blip r:embed="rId2" cstate="print"/>
          <a:srcRect/>
          <a:stretch>
            <a:fillRect/>
          </a:stretch>
        </p:blipFill>
        <p:spPr bwMode="auto">
          <a:xfrm>
            <a:off x="381000" y="0"/>
            <a:ext cx="8013700" cy="1219200"/>
          </a:xfrm>
          <a:prstGeom prst="rect">
            <a:avLst/>
          </a:prstGeom>
          <a:noFill/>
        </p:spPr>
      </p:pic>
      <p:sp>
        <p:nvSpPr>
          <p:cNvPr id="6" name="Rectangle 5"/>
          <p:cNvSpPr/>
          <p:nvPr/>
        </p:nvSpPr>
        <p:spPr>
          <a:xfrm>
            <a:off x="457200" y="4876800"/>
            <a:ext cx="7924800" cy="369332"/>
          </a:xfrm>
          <a:prstGeom prst="rect">
            <a:avLst/>
          </a:prstGeom>
        </p:spPr>
        <p:txBody>
          <a:bodyPr wrap="square">
            <a:spAutoFit/>
          </a:bodyPr>
          <a:lstStyle/>
          <a:p>
            <a:pPr algn="just"/>
            <a:r>
              <a:rPr lang="en-GB" dirty="0" smtClean="0">
                <a:solidFill>
                  <a:schemeClr val="bg1">
                    <a:lumMod val="95000"/>
                    <a:lumOff val="5000"/>
                  </a:schemeClr>
                </a:solidFill>
                <a:latin typeface="Arial" pitchFamily="34" charset="0"/>
                <a:cs typeface="Arial" pitchFamily="34" charset="0"/>
              </a:rPr>
              <a:t>Applying BN after activation function, worked better</a:t>
            </a:r>
            <a:endParaRPr lang="en-US" dirty="0" smtClean="0">
              <a:solidFill>
                <a:schemeClr val="bg1">
                  <a:lumMod val="95000"/>
                  <a:lumOff val="5000"/>
                </a:schemeClr>
              </a:solidFill>
              <a:latin typeface="Arial" pitchFamily="34" charset="0"/>
              <a:cs typeface="Aria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229600" cy="1143000"/>
          </a:xfrm>
        </p:spPr>
        <p:txBody>
          <a:bodyPr>
            <a:normAutofit/>
          </a:bodyPr>
          <a:lstStyle/>
          <a:p>
            <a:pPr algn="l"/>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latin typeface="Arial" pitchFamily="34" charset="0"/>
                <a:cs typeface="Arial" pitchFamily="34" charset="0"/>
              </a:rPr>
              <a:t>Regularization:</a:t>
            </a:r>
            <a:endParaRPr lang="en-US" sz="2400"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a:xfrm>
            <a:off x="457200" y="1752600"/>
            <a:ext cx="8229600" cy="5105400"/>
          </a:xfrm>
        </p:spPr>
        <p:txBody>
          <a:bodyPr/>
          <a:lstStyle/>
          <a:p>
            <a:endParaRPr lang="en-GB" sz="1800" dirty="0" smtClean="0">
              <a:solidFill>
                <a:schemeClr val="bg1">
                  <a:lumMod val="95000"/>
                  <a:lumOff val="5000"/>
                </a:schemeClr>
              </a:solidFill>
              <a:latin typeface="Arial" pitchFamily="34" charset="0"/>
              <a:cs typeface="Arial" pitchFamily="34" charset="0"/>
            </a:endParaRPr>
          </a:p>
          <a:p>
            <a:r>
              <a:rPr lang="en-GB" sz="1800" dirty="0" smtClean="0">
                <a:solidFill>
                  <a:schemeClr val="bg1">
                    <a:lumMod val="95000"/>
                    <a:lumOff val="5000"/>
                  </a:schemeClr>
                </a:solidFill>
                <a:latin typeface="Arial" pitchFamily="34" charset="0"/>
                <a:cs typeface="Arial" pitchFamily="34" charset="0"/>
              </a:rPr>
              <a:t>We</a:t>
            </a:r>
            <a:r>
              <a:rPr lang="en-GB" sz="2000" dirty="0" smtClean="0">
                <a:solidFill>
                  <a:schemeClr val="bg1">
                    <a:lumMod val="95000"/>
                    <a:lumOff val="5000"/>
                  </a:schemeClr>
                </a:solidFill>
                <a:latin typeface="Arial" pitchFamily="34" charset="0"/>
                <a:cs typeface="Arial" pitchFamily="34" charset="0"/>
              </a:rPr>
              <a:t>ight decay or L2, Penalizes complexity of the model to prevent over fitting</a:t>
            </a:r>
          </a:p>
          <a:p>
            <a:endParaRPr lang="en-US" sz="2400" dirty="0" smtClean="0">
              <a:latin typeface="Arial" pitchFamily="34" charset="0"/>
              <a:cs typeface="Arial" pitchFamily="34" charset="0"/>
            </a:endParaRPr>
          </a:p>
          <a:p>
            <a:endParaRPr lang="en-US" dirty="0">
              <a:latin typeface="Arial" pitchFamily="34" charset="0"/>
              <a:cs typeface="Arial" pitchFamily="34" charset="0"/>
            </a:endParaRPr>
          </a:p>
        </p:txBody>
      </p:sp>
      <p:pic>
        <p:nvPicPr>
          <p:cNvPr id="4" name="Diagram 10"/>
          <p:cNvPicPr>
            <a:picLocks noChangeArrowheads="1"/>
          </p:cNvPicPr>
          <p:nvPr/>
        </p:nvPicPr>
        <p:blipFill>
          <a:blip r:embed="rId2" cstate="print"/>
          <a:srcRect/>
          <a:stretch>
            <a:fillRect/>
          </a:stretch>
        </p:blipFill>
        <p:spPr bwMode="auto">
          <a:xfrm>
            <a:off x="457200" y="0"/>
            <a:ext cx="8013700" cy="1143000"/>
          </a:xfrm>
          <a:prstGeom prst="rect">
            <a:avLst/>
          </a:prstGeom>
          <a:noFill/>
        </p:spPr>
      </p:pic>
      <p:pic>
        <p:nvPicPr>
          <p:cNvPr id="5" name="Picture 1"/>
          <p:cNvPicPr>
            <a:picLocks noChangeAspect="1" noChangeArrowheads="1"/>
          </p:cNvPicPr>
          <p:nvPr/>
        </p:nvPicPr>
        <p:blipFill>
          <a:blip r:embed="rId3" cstate="print"/>
          <a:srcRect/>
          <a:stretch>
            <a:fillRect/>
          </a:stretch>
        </p:blipFill>
        <p:spPr bwMode="auto">
          <a:xfrm>
            <a:off x="3048000" y="2514600"/>
            <a:ext cx="3365500" cy="609600"/>
          </a:xfrm>
          <a:prstGeom prst="rect">
            <a:avLst/>
          </a:prstGeom>
          <a:noFill/>
          <a:ln w="9525">
            <a:noFill/>
            <a:miter lim="800000"/>
            <a:headEnd/>
            <a:tailEnd/>
          </a:ln>
        </p:spPr>
      </p:pic>
      <p:sp>
        <p:nvSpPr>
          <p:cNvPr id="6" name="Rectangle 5"/>
          <p:cNvSpPr/>
          <p:nvPr/>
        </p:nvSpPr>
        <p:spPr>
          <a:xfrm>
            <a:off x="685800" y="3505200"/>
            <a:ext cx="4572000" cy="830997"/>
          </a:xfrm>
          <a:prstGeom prst="rect">
            <a:avLst/>
          </a:prstGeom>
        </p:spPr>
        <p:txBody>
          <a:bodyPr>
            <a:spAutoFit/>
          </a:bodyPr>
          <a:lstStyle/>
          <a:p>
            <a:pPr>
              <a:defRPr/>
            </a:pPr>
            <a:r>
              <a:rPr lang="en-GB" altLang="x-none" sz="1600" dirty="0" smtClean="0">
                <a:solidFill>
                  <a:schemeClr val="bg1">
                    <a:lumMod val="95000"/>
                    <a:lumOff val="5000"/>
                  </a:schemeClr>
                </a:solidFill>
                <a:latin typeface="Arial" pitchFamily="34" charset="0"/>
                <a:ea typeface="Times New Roman" panose="02020603050405020304" pitchFamily="18" charset="0"/>
                <a:cs typeface="Arial" pitchFamily="34" charset="0"/>
              </a:rPr>
              <a:t>Reg= l2(1e-3), lr= 0.001</a:t>
            </a:r>
            <a:endParaRPr lang="en-GB" altLang="x-none" sz="1600" dirty="0" smtClean="0">
              <a:solidFill>
                <a:schemeClr val="bg1">
                  <a:lumMod val="95000"/>
                  <a:lumOff val="5000"/>
                </a:schemeClr>
              </a:solidFill>
              <a:latin typeface="Arial" pitchFamily="34" charset="0"/>
              <a:cs typeface="Arial" pitchFamily="34" charset="0"/>
            </a:endParaRPr>
          </a:p>
          <a:p>
            <a:pPr marL="742950" lvl="1" indent="-285750">
              <a:buFont typeface="Arial" panose="020B0604020202020204" pitchFamily="34" charset="0"/>
              <a:buChar char="•"/>
              <a:defRPr/>
            </a:pPr>
            <a:r>
              <a:rPr lang="x-none" sz="1600" smtClean="0">
                <a:solidFill>
                  <a:schemeClr val="bg1">
                    <a:lumMod val="95000"/>
                    <a:lumOff val="5000"/>
                  </a:schemeClr>
                </a:solidFill>
                <a:latin typeface="Arial" pitchFamily="34" charset="0"/>
                <a:cs typeface="Arial" pitchFamily="34" charset="0"/>
              </a:rPr>
              <a:t>Train: </a:t>
            </a:r>
            <a:r>
              <a:rPr lang="en-GB" altLang="x-none" sz="1600" dirty="0" smtClean="0">
                <a:solidFill>
                  <a:schemeClr val="bg1">
                    <a:lumMod val="95000"/>
                    <a:lumOff val="5000"/>
                  </a:schemeClr>
                </a:solidFill>
                <a:latin typeface="Arial" pitchFamily="34" charset="0"/>
                <a:ea typeface="Times New Roman" panose="02020603050405020304" pitchFamily="18" charset="0"/>
                <a:cs typeface="Arial" pitchFamily="34" charset="0"/>
              </a:rPr>
              <a:t>loss: 0.5811 - accuracy: 0.9212</a:t>
            </a:r>
            <a:endParaRPr lang="en-GB" altLang="x-none" sz="1600" dirty="0" smtClean="0">
              <a:solidFill>
                <a:schemeClr val="bg1">
                  <a:lumMod val="95000"/>
                  <a:lumOff val="5000"/>
                </a:schemeClr>
              </a:solidFill>
              <a:latin typeface="Arial" pitchFamily="34" charset="0"/>
              <a:cs typeface="Arial" pitchFamily="34" charset="0"/>
            </a:endParaRPr>
          </a:p>
          <a:p>
            <a:pPr marL="742950" lvl="1" indent="-285750">
              <a:buFont typeface="Arial" panose="020B0604020202020204" pitchFamily="34" charset="0"/>
              <a:buChar char="•"/>
              <a:defRPr/>
            </a:pPr>
            <a:r>
              <a:rPr lang="en-GB" altLang="x-none" sz="1600" dirty="0" smtClean="0">
                <a:solidFill>
                  <a:schemeClr val="bg1">
                    <a:lumMod val="95000"/>
                    <a:lumOff val="5000"/>
                  </a:schemeClr>
                </a:solidFill>
                <a:latin typeface="Arial" pitchFamily="34" charset="0"/>
                <a:ea typeface="Times New Roman" panose="02020603050405020304" pitchFamily="18" charset="0"/>
                <a:cs typeface="Arial" pitchFamily="34" charset="0"/>
              </a:rPr>
              <a:t>Test: loss: 0.7998 - accuracy: 0.8583</a:t>
            </a:r>
            <a:endParaRPr lang="en-GB" altLang="x-none" sz="1600" dirty="0">
              <a:solidFill>
                <a:schemeClr val="bg1">
                  <a:lumMod val="95000"/>
                  <a:lumOff val="5000"/>
                </a:schemeClr>
              </a:solidFill>
              <a:latin typeface="Arial" pitchFamily="34" charset="0"/>
              <a:cs typeface="Arial" pitchFamily="34" charset="0"/>
            </a:endParaRPr>
          </a:p>
        </p:txBody>
      </p:sp>
      <p:sp>
        <p:nvSpPr>
          <p:cNvPr id="7" name="Rectangle 6"/>
          <p:cNvSpPr/>
          <p:nvPr/>
        </p:nvSpPr>
        <p:spPr>
          <a:xfrm>
            <a:off x="762000" y="4648200"/>
            <a:ext cx="4572000" cy="830997"/>
          </a:xfrm>
          <a:prstGeom prst="rect">
            <a:avLst/>
          </a:prstGeom>
        </p:spPr>
        <p:txBody>
          <a:bodyPr>
            <a:spAutoFit/>
          </a:bodyPr>
          <a:lstStyle/>
          <a:p>
            <a:pPr>
              <a:defRPr/>
            </a:pPr>
            <a:r>
              <a:rPr lang="en-GB" altLang="x-none" sz="1600" dirty="0" smtClean="0">
                <a:solidFill>
                  <a:schemeClr val="bg1">
                    <a:lumMod val="95000"/>
                    <a:lumOff val="5000"/>
                  </a:schemeClr>
                </a:solidFill>
                <a:latin typeface="Arial" pitchFamily="34" charset="0"/>
                <a:ea typeface="Times New Roman" panose="02020603050405020304" pitchFamily="18" charset="0"/>
                <a:cs typeface="Arial" pitchFamily="34" charset="0"/>
              </a:rPr>
              <a:t>Reg= l2(1e-4), lr= 0.0003</a:t>
            </a:r>
            <a:endParaRPr lang="en-GB" altLang="x-none" sz="1600" dirty="0" smtClean="0">
              <a:solidFill>
                <a:schemeClr val="bg1">
                  <a:lumMod val="95000"/>
                  <a:lumOff val="5000"/>
                </a:schemeClr>
              </a:solidFill>
              <a:latin typeface="Arial" pitchFamily="34" charset="0"/>
              <a:cs typeface="Arial" pitchFamily="34" charset="0"/>
            </a:endParaRPr>
          </a:p>
          <a:p>
            <a:pPr marL="800100" lvl="1" indent="-342900">
              <a:buFont typeface="Arial" panose="020B0604020202020204" pitchFamily="34" charset="0"/>
              <a:buChar char="•"/>
              <a:defRPr/>
            </a:pPr>
            <a:r>
              <a:rPr lang="x-none" sz="1600" smtClean="0">
                <a:solidFill>
                  <a:schemeClr val="bg1">
                    <a:lumMod val="95000"/>
                    <a:lumOff val="5000"/>
                  </a:schemeClr>
                </a:solidFill>
                <a:latin typeface="Arial" pitchFamily="34" charset="0"/>
                <a:cs typeface="Arial" pitchFamily="34" charset="0"/>
              </a:rPr>
              <a:t>Train: </a:t>
            </a:r>
            <a:r>
              <a:rPr lang="en-GB" altLang="x-none" sz="1600" dirty="0" smtClean="0">
                <a:solidFill>
                  <a:schemeClr val="bg1">
                    <a:lumMod val="95000"/>
                    <a:lumOff val="5000"/>
                  </a:schemeClr>
                </a:solidFill>
                <a:latin typeface="Arial" pitchFamily="34" charset="0"/>
                <a:ea typeface="Times New Roman" panose="02020603050405020304" pitchFamily="18" charset="0"/>
                <a:cs typeface="Arial" pitchFamily="34" charset="0"/>
              </a:rPr>
              <a:t>loss: 0.1668 - accuracy: 0.9997</a:t>
            </a:r>
            <a:endParaRPr lang="en-GB" altLang="x-none" sz="1600" dirty="0" smtClean="0">
              <a:solidFill>
                <a:schemeClr val="bg1">
                  <a:lumMod val="95000"/>
                  <a:lumOff val="5000"/>
                </a:schemeClr>
              </a:solidFill>
              <a:latin typeface="Arial" pitchFamily="34" charset="0"/>
              <a:cs typeface="Arial" pitchFamily="34" charset="0"/>
            </a:endParaRPr>
          </a:p>
          <a:p>
            <a:pPr marL="800100" lvl="1" indent="-342900">
              <a:buFont typeface="Arial" panose="020B0604020202020204" pitchFamily="34" charset="0"/>
              <a:buChar char="•"/>
              <a:defRPr/>
            </a:pPr>
            <a:r>
              <a:rPr lang="en-GB" altLang="x-none" sz="1600" dirty="0" smtClean="0">
                <a:solidFill>
                  <a:schemeClr val="bg1">
                    <a:lumMod val="95000"/>
                    <a:lumOff val="5000"/>
                  </a:schemeClr>
                </a:solidFill>
                <a:latin typeface="Arial" pitchFamily="34" charset="0"/>
                <a:ea typeface="Times New Roman" panose="02020603050405020304" pitchFamily="18" charset="0"/>
                <a:cs typeface="Arial" pitchFamily="34" charset="0"/>
              </a:rPr>
              <a:t>Test: loss: 0.7274 - accuracy: 0.8674</a:t>
            </a:r>
            <a:endParaRPr lang="en-GB" altLang="x-none" sz="1600" dirty="0">
              <a:solidFill>
                <a:schemeClr val="bg1">
                  <a:lumMod val="95000"/>
                  <a:lumOff val="5000"/>
                </a:schemeClr>
              </a:solidFill>
              <a:latin typeface="Arial" pitchFamily="34" charset="0"/>
              <a:cs typeface="Arial" pitchFamily="34" charset="0"/>
            </a:endParaRPr>
          </a:p>
        </p:txBody>
      </p:sp>
      <p:pic>
        <p:nvPicPr>
          <p:cNvPr id="8" name="Picture 48"/>
          <p:cNvPicPr>
            <a:picLocks noChangeAspect="1" noChangeArrowheads="1"/>
          </p:cNvPicPr>
          <p:nvPr/>
        </p:nvPicPr>
        <p:blipFill>
          <a:blip r:embed="rId4" cstate="print"/>
          <a:srcRect/>
          <a:stretch>
            <a:fillRect/>
          </a:stretch>
        </p:blipFill>
        <p:spPr bwMode="auto">
          <a:xfrm>
            <a:off x="5181600" y="3429000"/>
            <a:ext cx="1905000" cy="1312862"/>
          </a:xfrm>
          <a:prstGeom prst="rect">
            <a:avLst/>
          </a:prstGeom>
          <a:noFill/>
          <a:ln w="9525">
            <a:noFill/>
            <a:miter lim="800000"/>
            <a:headEnd/>
            <a:tailEnd/>
          </a:ln>
        </p:spPr>
      </p:pic>
      <p:pic>
        <p:nvPicPr>
          <p:cNvPr id="9" name="Picture 47"/>
          <p:cNvPicPr>
            <a:picLocks noChangeAspect="1" noChangeArrowheads="1"/>
          </p:cNvPicPr>
          <p:nvPr/>
        </p:nvPicPr>
        <p:blipFill>
          <a:blip r:embed="rId5" cstate="print"/>
          <a:srcRect/>
          <a:stretch>
            <a:fillRect/>
          </a:stretch>
        </p:blipFill>
        <p:spPr bwMode="auto">
          <a:xfrm>
            <a:off x="7010400" y="3429000"/>
            <a:ext cx="1905000" cy="1312862"/>
          </a:xfrm>
          <a:prstGeom prst="rect">
            <a:avLst/>
          </a:prstGeom>
          <a:noFill/>
          <a:ln w="9525">
            <a:noFill/>
            <a:miter lim="800000"/>
            <a:headEnd/>
            <a:tailEnd/>
          </a:ln>
        </p:spPr>
      </p:pic>
      <p:pic>
        <p:nvPicPr>
          <p:cNvPr id="10" name="Picture 50"/>
          <p:cNvPicPr>
            <a:picLocks noChangeAspect="1" noChangeArrowheads="1"/>
          </p:cNvPicPr>
          <p:nvPr/>
        </p:nvPicPr>
        <p:blipFill>
          <a:blip r:embed="rId6" cstate="print"/>
          <a:srcRect/>
          <a:stretch>
            <a:fillRect/>
          </a:stretch>
        </p:blipFill>
        <p:spPr bwMode="auto">
          <a:xfrm>
            <a:off x="5181600" y="4724400"/>
            <a:ext cx="1905000" cy="1312862"/>
          </a:xfrm>
          <a:prstGeom prst="rect">
            <a:avLst/>
          </a:prstGeom>
          <a:noFill/>
          <a:ln w="9525">
            <a:noFill/>
            <a:miter lim="800000"/>
            <a:headEnd/>
            <a:tailEnd/>
          </a:ln>
        </p:spPr>
      </p:pic>
      <p:pic>
        <p:nvPicPr>
          <p:cNvPr id="11" name="Picture 49"/>
          <p:cNvPicPr>
            <a:picLocks noChangeAspect="1" noChangeArrowheads="1"/>
          </p:cNvPicPr>
          <p:nvPr/>
        </p:nvPicPr>
        <p:blipFill>
          <a:blip r:embed="rId7" cstate="print"/>
          <a:srcRect/>
          <a:stretch>
            <a:fillRect/>
          </a:stretch>
        </p:blipFill>
        <p:spPr bwMode="auto">
          <a:xfrm>
            <a:off x="7010400" y="4724400"/>
            <a:ext cx="1905000" cy="1311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8229600" cy="1143000"/>
          </a:xfrm>
        </p:spPr>
        <p:txBody>
          <a:bodyPr>
            <a:normAutofit/>
          </a:bodyPr>
          <a:lstStyle/>
          <a:p>
            <a:pPr algn="l"/>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latin typeface="Arial" pitchFamily="34" charset="0"/>
                <a:cs typeface="Arial" pitchFamily="34" charset="0"/>
              </a:rPr>
              <a:t>Comparison:</a:t>
            </a:r>
            <a:endParaRPr lang="en-US" sz="2400" dirty="0">
              <a:solidFill>
                <a:schemeClr val="bg1">
                  <a:lumMod val="95000"/>
                  <a:lumOff val="5000"/>
                </a:schemeClr>
              </a:solidFill>
              <a:latin typeface="Arial" pitchFamily="34" charset="0"/>
              <a:cs typeface="Arial" pitchFamily="34" charset="0"/>
            </a:endParaRPr>
          </a:p>
        </p:txBody>
      </p:sp>
      <p:graphicFrame>
        <p:nvGraphicFramePr>
          <p:cNvPr id="5" name="Content Placeholder 4"/>
          <p:cNvGraphicFramePr>
            <a:graphicFrameLocks noGrp="1"/>
          </p:cNvGraphicFramePr>
          <p:nvPr>
            <p:ph idx="1"/>
          </p:nvPr>
        </p:nvGraphicFramePr>
        <p:xfrm>
          <a:off x="381000" y="3886200"/>
          <a:ext cx="8229600" cy="2021840"/>
        </p:xfrm>
        <a:graphic>
          <a:graphicData uri="http://schemas.openxmlformats.org/drawingml/2006/table">
            <a:tbl>
              <a:tblPr firstRow="1" bandRow="1">
                <a:tableStyleId>{93296810-A885-4BE3-A3E7-6D5BEEA58F35}</a:tableStyleId>
              </a:tblPr>
              <a:tblGrid>
                <a:gridCol w="1645920"/>
                <a:gridCol w="1645920"/>
                <a:gridCol w="1645920"/>
                <a:gridCol w="1645920"/>
                <a:gridCol w="1645920"/>
              </a:tblGrid>
              <a:tr h="370840">
                <a:tc>
                  <a:txBody>
                    <a:bodyPr/>
                    <a:lstStyle/>
                    <a:p>
                      <a:pPr algn="ct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Train loss</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Test loss</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Train acc</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Test acc</a:t>
                      </a:r>
                      <a:endParaRPr lang="en-US" dirty="0">
                        <a:solidFill>
                          <a:schemeClr val="bg1">
                            <a:lumMod val="95000"/>
                            <a:lumOff val="5000"/>
                          </a:schemeClr>
                        </a:solidFill>
                      </a:endParaRPr>
                    </a:p>
                  </a:txBody>
                  <a:tcPr/>
                </a:tc>
              </a:tr>
              <a:tr h="370840">
                <a:tc>
                  <a:txBody>
                    <a:bodyPr/>
                    <a:lstStyle/>
                    <a:p>
                      <a:pPr algn="ctr"/>
                      <a:r>
                        <a:rPr lang="en-US" dirty="0" smtClean="0">
                          <a:solidFill>
                            <a:schemeClr val="bg1">
                              <a:lumMod val="95000"/>
                              <a:lumOff val="5000"/>
                            </a:schemeClr>
                          </a:solidFill>
                        </a:rPr>
                        <a:t>No Reg</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1.1685e-04</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0.7161</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1.0000</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0.8687</a:t>
                      </a:r>
                      <a:endParaRPr lang="en-US" dirty="0">
                        <a:solidFill>
                          <a:schemeClr val="bg1">
                            <a:lumMod val="95000"/>
                            <a:lumOff val="5000"/>
                          </a:schemeClr>
                        </a:solidFill>
                      </a:endParaRPr>
                    </a:p>
                  </a:txBody>
                  <a:tcPr/>
                </a:tc>
              </a:tr>
              <a:tr h="370840">
                <a:tc>
                  <a:txBody>
                    <a:bodyPr/>
                    <a:lstStyle/>
                    <a:p>
                      <a:pPr algn="ctr"/>
                      <a:r>
                        <a:rPr lang="en-US" dirty="0" smtClean="0">
                          <a:solidFill>
                            <a:schemeClr val="bg1">
                              <a:lumMod val="95000"/>
                              <a:lumOff val="5000"/>
                            </a:schemeClr>
                          </a:solidFill>
                        </a:rPr>
                        <a:t>Reg=</a:t>
                      </a:r>
                      <a:r>
                        <a:rPr lang="en-US" baseline="0" dirty="0" smtClean="0">
                          <a:solidFill>
                            <a:schemeClr val="bg1">
                              <a:lumMod val="95000"/>
                              <a:lumOff val="5000"/>
                            </a:schemeClr>
                          </a:solidFill>
                        </a:rPr>
                        <a:t> 12(1e-4) Ir= 0.0003</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0.1668</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0.7274</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0.9997</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0.8674</a:t>
                      </a:r>
                      <a:endParaRPr lang="en-US" dirty="0">
                        <a:solidFill>
                          <a:schemeClr val="bg1">
                            <a:lumMod val="95000"/>
                            <a:lumOff val="5000"/>
                          </a:schemeClr>
                        </a:solidFill>
                      </a:endParaRPr>
                    </a:p>
                  </a:txBody>
                  <a:tcPr/>
                </a:tc>
              </a:tr>
              <a:tr h="370840">
                <a:tc>
                  <a:txBody>
                    <a:bodyPr/>
                    <a:lstStyle/>
                    <a:p>
                      <a:pPr algn="ctr"/>
                      <a:r>
                        <a:rPr lang="en-US" dirty="0" smtClean="0">
                          <a:solidFill>
                            <a:schemeClr val="bg1">
                              <a:lumMod val="95000"/>
                              <a:lumOff val="5000"/>
                            </a:schemeClr>
                          </a:solidFill>
                        </a:rPr>
                        <a:t>Reg= 12(1e-3)</a:t>
                      </a:r>
                    </a:p>
                    <a:p>
                      <a:pPr algn="ctr"/>
                      <a:r>
                        <a:rPr lang="en-US" dirty="0" smtClean="0">
                          <a:solidFill>
                            <a:schemeClr val="bg1">
                              <a:lumMod val="95000"/>
                              <a:lumOff val="5000"/>
                            </a:schemeClr>
                          </a:solidFill>
                        </a:rPr>
                        <a:t>Ir=0.001</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0.5811</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0.7998</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0.9212</a:t>
                      </a:r>
                      <a:endParaRPr lang="en-US" dirty="0">
                        <a:solidFill>
                          <a:schemeClr val="bg1">
                            <a:lumMod val="95000"/>
                            <a:lumOff val="5000"/>
                          </a:schemeClr>
                        </a:solidFill>
                      </a:endParaRPr>
                    </a:p>
                  </a:txBody>
                  <a:tcPr/>
                </a:tc>
                <a:tc>
                  <a:txBody>
                    <a:bodyPr/>
                    <a:lstStyle/>
                    <a:p>
                      <a:pPr algn="ctr"/>
                      <a:r>
                        <a:rPr lang="en-US" dirty="0" smtClean="0">
                          <a:solidFill>
                            <a:schemeClr val="bg1">
                              <a:lumMod val="95000"/>
                              <a:lumOff val="5000"/>
                            </a:schemeClr>
                          </a:solidFill>
                        </a:rPr>
                        <a:t>0.8583</a:t>
                      </a:r>
                      <a:endParaRPr lang="en-US" dirty="0">
                        <a:solidFill>
                          <a:schemeClr val="bg1">
                            <a:lumMod val="95000"/>
                            <a:lumOff val="5000"/>
                          </a:schemeClr>
                        </a:solidFill>
                      </a:endParaRPr>
                    </a:p>
                  </a:txBody>
                  <a:tcPr/>
                </a:tc>
              </a:tr>
            </a:tbl>
          </a:graphicData>
        </a:graphic>
      </p:graphicFrame>
      <p:pic>
        <p:nvPicPr>
          <p:cNvPr id="4" name="Diagram 10"/>
          <p:cNvPicPr>
            <a:picLocks noChangeArrowheads="1"/>
          </p:cNvPicPr>
          <p:nvPr/>
        </p:nvPicPr>
        <p:blipFill>
          <a:blip r:embed="rId2" cstate="print"/>
          <a:srcRect/>
          <a:stretch>
            <a:fillRect/>
          </a:stretch>
        </p:blipFill>
        <p:spPr bwMode="auto">
          <a:xfrm>
            <a:off x="457200" y="0"/>
            <a:ext cx="8013700" cy="1219200"/>
          </a:xfrm>
          <a:prstGeom prst="rect">
            <a:avLst/>
          </a:prstGeom>
          <a:noFill/>
        </p:spPr>
      </p:pic>
      <p:pic>
        <p:nvPicPr>
          <p:cNvPr id="6" name="Rectangle 5"/>
          <p:cNvPicPr>
            <a:picLocks noRot="1" noChangeAspect="1" noMove="1" noResize="1" noEditPoints="1" noAdjustHandles="1" noChangeArrowheads="1"/>
          </p:cNvPicPr>
          <p:nvPr/>
        </p:nvPicPr>
        <p:blipFill>
          <a:blip r:embed="rId3" cstate="print"/>
          <a:srcRect/>
          <a:stretch>
            <a:fillRect/>
          </a:stretch>
        </p:blipFill>
        <p:spPr>
          <a:xfrm>
            <a:off x="241300" y="2095500"/>
            <a:ext cx="8585200" cy="10541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66800"/>
            <a:ext cx="8229600" cy="1143000"/>
          </a:xfrm>
        </p:spPr>
        <p:txBody>
          <a:bodyPr>
            <a:normAutofit fontScale="90000"/>
          </a:bodyPr>
          <a:lstStyle/>
          <a:p>
            <a:pPr algn="l"/>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Final Model:</a:t>
            </a:r>
            <a:endParaRPr lang="en-US" sz="2400" dirty="0">
              <a:solidFill>
                <a:schemeClr val="bg1">
                  <a:lumMod val="95000"/>
                  <a:lumOff val="5000"/>
                </a:schemeClr>
              </a:solidFill>
              <a:latin typeface="Arial" pitchFamily="34" charset="0"/>
              <a:cs typeface="Arial" pitchFamily="34" charset="0"/>
            </a:endParaRPr>
          </a:p>
        </p:txBody>
      </p:sp>
      <p:pic>
        <p:nvPicPr>
          <p:cNvPr id="4" name="Diagram 10"/>
          <p:cNvPicPr>
            <a:picLocks noChangeArrowheads="1"/>
          </p:cNvPicPr>
          <p:nvPr/>
        </p:nvPicPr>
        <p:blipFill>
          <a:blip r:embed="rId2" cstate="print"/>
          <a:srcRect/>
          <a:stretch>
            <a:fillRect/>
          </a:stretch>
        </p:blipFill>
        <p:spPr bwMode="auto">
          <a:xfrm>
            <a:off x="609600" y="228600"/>
            <a:ext cx="8013700" cy="1219200"/>
          </a:xfrm>
          <a:prstGeom prst="rect">
            <a:avLst/>
          </a:prstGeom>
          <a:noFill/>
        </p:spPr>
      </p:pic>
      <p:pic>
        <p:nvPicPr>
          <p:cNvPr id="5" name="Rectangle 5"/>
          <p:cNvPicPr>
            <a:picLocks noGrp="1" noRot="1" noChangeAspect="1" noMove="1" noResize="1" noEditPoints="1" noAdjustHandles="1" noChangeArrowheads="1"/>
          </p:cNvPicPr>
          <p:nvPr>
            <p:ph idx="1"/>
          </p:nvPr>
        </p:nvPicPr>
        <p:blipFill>
          <a:blip r:embed="rId3" cstate="print"/>
          <a:srcRect/>
          <a:stretch>
            <a:fillRect/>
          </a:stretch>
        </p:blipFill>
        <p:spPr>
          <a:xfrm>
            <a:off x="457200" y="2546494"/>
            <a:ext cx="8229600" cy="3273136"/>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latin typeface="Arial" pitchFamily="34" charset="0"/>
                <a:cs typeface="Arial" pitchFamily="34" charset="0"/>
              </a:rPr>
              <a:t>Comparison:</a:t>
            </a:r>
            <a:endParaRPr lang="en-US" sz="2400" dirty="0">
              <a:solidFill>
                <a:schemeClr val="bg1">
                  <a:lumMod val="95000"/>
                  <a:lumOff val="5000"/>
                </a:schemeClr>
              </a:solidFill>
              <a:latin typeface="Arial" pitchFamily="34" charset="0"/>
              <a:cs typeface="Arial" pitchFamily="34" charset="0"/>
            </a:endParaRPr>
          </a:p>
        </p:txBody>
      </p:sp>
      <p:pic>
        <p:nvPicPr>
          <p:cNvPr id="4" name="Diagram 10"/>
          <p:cNvPicPr>
            <a:picLocks noChangeArrowheads="1"/>
          </p:cNvPicPr>
          <p:nvPr/>
        </p:nvPicPr>
        <p:blipFill>
          <a:blip r:embed="rId2" cstate="print"/>
          <a:srcRect/>
          <a:stretch>
            <a:fillRect/>
          </a:stretch>
        </p:blipFill>
        <p:spPr bwMode="auto">
          <a:xfrm>
            <a:off x="457200" y="0"/>
            <a:ext cx="8013700" cy="1143000"/>
          </a:xfrm>
          <a:prstGeom prst="rect">
            <a:avLst/>
          </a:prstGeom>
          <a:noFill/>
        </p:spPr>
      </p:pic>
      <p:pic>
        <p:nvPicPr>
          <p:cNvPr id="5" name="Picture 14"/>
          <p:cNvPicPr>
            <a:picLocks noGrp="1" noChangeAspect="1" noChangeArrowheads="1"/>
          </p:cNvPicPr>
          <p:nvPr>
            <p:ph idx="1"/>
          </p:nvPr>
        </p:nvPicPr>
        <p:blipFill>
          <a:blip r:embed="rId3" cstate="print"/>
          <a:srcRect/>
          <a:stretch>
            <a:fillRect/>
          </a:stretch>
        </p:blipFill>
        <p:spPr bwMode="auto">
          <a:xfrm>
            <a:off x="304800" y="1981200"/>
            <a:ext cx="2380715" cy="4708525"/>
          </a:xfrm>
          <a:prstGeom prst="rect">
            <a:avLst/>
          </a:prstGeom>
          <a:noFill/>
          <a:ln w="9525">
            <a:noFill/>
            <a:miter lim="800000"/>
            <a:headEnd/>
            <a:tailEnd/>
          </a:ln>
        </p:spPr>
      </p:pic>
      <p:pic>
        <p:nvPicPr>
          <p:cNvPr id="6" name="Picture 15"/>
          <p:cNvPicPr>
            <a:picLocks noChangeAspect="1" noChangeArrowheads="1"/>
          </p:cNvPicPr>
          <p:nvPr/>
        </p:nvPicPr>
        <p:blipFill>
          <a:blip r:embed="rId4" cstate="print"/>
          <a:srcRect/>
          <a:stretch>
            <a:fillRect/>
          </a:stretch>
        </p:blipFill>
        <p:spPr bwMode="auto">
          <a:xfrm>
            <a:off x="3276600" y="1981200"/>
            <a:ext cx="2443162" cy="4724400"/>
          </a:xfrm>
          <a:prstGeom prst="rect">
            <a:avLst/>
          </a:prstGeom>
          <a:noFill/>
          <a:ln w="9525">
            <a:noFill/>
            <a:miter lim="800000"/>
            <a:headEnd/>
            <a:tailEnd/>
          </a:ln>
        </p:spPr>
      </p:pic>
      <p:pic>
        <p:nvPicPr>
          <p:cNvPr id="7" name="Picture 16"/>
          <p:cNvPicPr>
            <a:picLocks noChangeAspect="1" noChangeArrowheads="1"/>
          </p:cNvPicPr>
          <p:nvPr/>
        </p:nvPicPr>
        <p:blipFill>
          <a:blip r:embed="rId5" cstate="print"/>
          <a:srcRect/>
          <a:stretch>
            <a:fillRect/>
          </a:stretch>
        </p:blipFill>
        <p:spPr bwMode="auto">
          <a:xfrm>
            <a:off x="6172200" y="1981200"/>
            <a:ext cx="2549525" cy="464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143000"/>
          </a:xfrm>
        </p:spPr>
        <p:txBody>
          <a:bodyPr>
            <a:normAutofit fontScale="90000"/>
          </a:bodyPr>
          <a:lstStyle/>
          <a:p>
            <a:pPr algn="l"/>
            <a:r>
              <a:rPr lang="en-US" sz="2000" dirty="0" smtClean="0">
                <a:solidFill>
                  <a:schemeClr val="bg1">
                    <a:lumMod val="95000"/>
                    <a:lumOff val="5000"/>
                  </a:schemeClr>
                </a:solidFill>
              </a:rPr>
              <a:t/>
            </a:r>
            <a:br>
              <a:rPr lang="en-US" sz="2000" dirty="0" smtClean="0">
                <a:solidFill>
                  <a:schemeClr val="bg1">
                    <a:lumMod val="95000"/>
                    <a:lumOff val="5000"/>
                  </a:schemeClr>
                </a:solidFill>
              </a:rPr>
            </a:br>
            <a:r>
              <a:rPr lang="en-US" sz="2000" dirty="0" smtClean="0">
                <a:solidFill>
                  <a:schemeClr val="bg1">
                    <a:lumMod val="95000"/>
                    <a:lumOff val="5000"/>
                  </a:schemeClr>
                </a:solidFill>
              </a:rPr>
              <a:t/>
            </a:r>
            <a:br>
              <a:rPr lang="en-US" sz="2000" dirty="0" smtClean="0">
                <a:solidFill>
                  <a:schemeClr val="bg1">
                    <a:lumMod val="95000"/>
                    <a:lumOff val="5000"/>
                  </a:schemeClr>
                </a:solidFill>
              </a:rPr>
            </a:br>
            <a:r>
              <a:rPr lang="en-US" sz="2000" dirty="0" smtClean="0">
                <a:solidFill>
                  <a:schemeClr val="bg1">
                    <a:lumMod val="95000"/>
                    <a:lumOff val="5000"/>
                  </a:schemeClr>
                </a:solidFill>
              </a:rPr>
              <a:t/>
            </a:r>
            <a:br>
              <a:rPr lang="en-US" sz="2000" dirty="0" smtClean="0">
                <a:solidFill>
                  <a:schemeClr val="bg1">
                    <a:lumMod val="95000"/>
                    <a:lumOff val="5000"/>
                  </a:schemeClr>
                </a:solidFill>
              </a:rPr>
            </a:br>
            <a:r>
              <a:rPr lang="en-US" sz="2200" dirty="0" smtClean="0">
                <a:solidFill>
                  <a:schemeClr val="bg1">
                    <a:lumMod val="95000"/>
                    <a:lumOff val="5000"/>
                  </a:schemeClr>
                </a:solidFill>
                <a:latin typeface="Arial" pitchFamily="34" charset="0"/>
                <a:cs typeface="Arial" pitchFamily="34" charset="0"/>
              </a:rPr>
              <a:t>Properties:</a:t>
            </a:r>
            <a:endParaRPr lang="en-US" sz="2200" dirty="0">
              <a:solidFill>
                <a:schemeClr val="bg1">
                  <a:lumMod val="95000"/>
                  <a:lumOff val="5000"/>
                </a:schemeClr>
              </a:solidFill>
              <a:latin typeface="Arial" pitchFamily="34" charset="0"/>
              <a:cs typeface="Arial" pitchFamily="34" charset="0"/>
            </a:endParaRPr>
          </a:p>
        </p:txBody>
      </p:sp>
      <p:pic>
        <p:nvPicPr>
          <p:cNvPr id="4" name="Diagram 10"/>
          <p:cNvPicPr>
            <a:picLocks noChangeArrowheads="1"/>
          </p:cNvPicPr>
          <p:nvPr/>
        </p:nvPicPr>
        <p:blipFill>
          <a:blip r:embed="rId2" cstate="print"/>
          <a:srcRect/>
          <a:stretch>
            <a:fillRect/>
          </a:stretch>
        </p:blipFill>
        <p:spPr bwMode="auto">
          <a:xfrm>
            <a:off x="533400" y="0"/>
            <a:ext cx="8013700" cy="1143000"/>
          </a:xfrm>
          <a:prstGeom prst="rect">
            <a:avLst/>
          </a:prstGeom>
          <a:noFill/>
        </p:spPr>
      </p:pic>
      <p:pic>
        <p:nvPicPr>
          <p:cNvPr id="5" name="Picture 11"/>
          <p:cNvPicPr>
            <a:picLocks noGrp="1" noChangeAspect="1" noChangeArrowheads="1"/>
          </p:cNvPicPr>
          <p:nvPr>
            <p:ph idx="1"/>
          </p:nvPr>
        </p:nvPicPr>
        <p:blipFill>
          <a:blip r:embed="rId3" cstate="print"/>
          <a:srcRect/>
          <a:stretch>
            <a:fillRect/>
          </a:stretch>
        </p:blipFill>
        <p:spPr bwMode="auto">
          <a:xfrm>
            <a:off x="1600200" y="2057400"/>
            <a:ext cx="6019799" cy="464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800" dirty="0" smtClean="0">
                <a:solidFill>
                  <a:schemeClr val="bg1">
                    <a:lumMod val="95000"/>
                    <a:lumOff val="5000"/>
                  </a:schemeClr>
                </a:solidFill>
              </a:rPr>
              <a:t/>
            </a:r>
            <a:br>
              <a:rPr lang="en-US" sz="2800" dirty="0" smtClean="0">
                <a:solidFill>
                  <a:schemeClr val="bg1">
                    <a:lumMod val="95000"/>
                    <a:lumOff val="5000"/>
                  </a:schemeClr>
                </a:solidFill>
              </a:rPr>
            </a:br>
            <a:r>
              <a:rPr lang="en-US" sz="2800" dirty="0" smtClean="0">
                <a:solidFill>
                  <a:schemeClr val="bg1">
                    <a:lumMod val="95000"/>
                    <a:lumOff val="5000"/>
                  </a:schemeClr>
                </a:solidFill>
              </a:rPr>
              <a:t/>
            </a:r>
            <a:br>
              <a:rPr lang="en-US" sz="2800" dirty="0" smtClean="0">
                <a:solidFill>
                  <a:schemeClr val="bg1">
                    <a:lumMod val="95000"/>
                    <a:lumOff val="5000"/>
                  </a:schemeClr>
                </a:solidFill>
              </a:rPr>
            </a:br>
            <a:r>
              <a:rPr lang="en-US" sz="2800" dirty="0" smtClean="0">
                <a:solidFill>
                  <a:schemeClr val="bg1">
                    <a:lumMod val="95000"/>
                    <a:lumOff val="5000"/>
                  </a:schemeClr>
                </a:solidFill>
              </a:rPr>
              <a:t/>
            </a:r>
            <a:br>
              <a:rPr lang="en-US" sz="2800" dirty="0" smtClean="0">
                <a:solidFill>
                  <a:schemeClr val="bg1">
                    <a:lumMod val="95000"/>
                    <a:lumOff val="5000"/>
                  </a:schemeClr>
                </a:solidFill>
              </a:rPr>
            </a:br>
            <a:r>
              <a:rPr lang="en-US" sz="2700" dirty="0" smtClean="0">
                <a:solidFill>
                  <a:schemeClr val="bg1">
                    <a:lumMod val="95000"/>
                    <a:lumOff val="5000"/>
                  </a:schemeClr>
                </a:solidFill>
                <a:latin typeface="Arial" pitchFamily="34" charset="0"/>
                <a:cs typeface="Arial" pitchFamily="34" charset="0"/>
              </a:rPr>
              <a:t>Results:</a:t>
            </a:r>
            <a:endParaRPr lang="en-US" sz="2700"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a:xfrm>
            <a:off x="457200" y="1524000"/>
            <a:ext cx="8686800" cy="5334000"/>
          </a:xfrm>
        </p:spPr>
        <p:txBody>
          <a:bodyPr>
            <a:normAutofit/>
          </a:bodyPr>
          <a:lstStyle/>
          <a:p>
            <a:pPr>
              <a:defRPr/>
            </a:pPr>
            <a:endParaRPr lang="en-GB" sz="1600" dirty="0" smtClean="0">
              <a:solidFill>
                <a:schemeClr val="bg1">
                  <a:lumMod val="95000"/>
                  <a:lumOff val="5000"/>
                </a:schemeClr>
              </a:solidFill>
              <a:latin typeface="Arial" pitchFamily="34" charset="0"/>
              <a:cs typeface="Arial" pitchFamily="34" charset="0"/>
            </a:endParaRPr>
          </a:p>
          <a:p>
            <a:pPr>
              <a:defRPr/>
            </a:pPr>
            <a:r>
              <a:rPr lang="en-GB" sz="1600" dirty="0" smtClean="0">
                <a:solidFill>
                  <a:schemeClr val="bg1">
                    <a:lumMod val="95000"/>
                    <a:lumOff val="5000"/>
                  </a:schemeClr>
                </a:solidFill>
                <a:latin typeface="Arial" pitchFamily="34" charset="0"/>
                <a:cs typeface="Arial" pitchFamily="34" charset="0"/>
              </a:rPr>
              <a:t>Final result with 3 blocks:</a:t>
            </a:r>
            <a:endParaRPr lang="x-none" sz="1600" smtClean="0">
              <a:solidFill>
                <a:schemeClr val="bg1">
                  <a:lumMod val="95000"/>
                  <a:lumOff val="5000"/>
                </a:schemeClr>
              </a:solidFill>
              <a:latin typeface="Arial" pitchFamily="34" charset="0"/>
              <a:cs typeface="Arial" pitchFamily="34" charset="0"/>
            </a:endParaRPr>
          </a:p>
          <a:p>
            <a:pPr lvl="1">
              <a:defRPr/>
            </a:pPr>
            <a:r>
              <a:rPr lang="x-none" sz="1600" smtClean="0">
                <a:solidFill>
                  <a:schemeClr val="bg1">
                    <a:lumMod val="95000"/>
                    <a:lumOff val="5000"/>
                  </a:schemeClr>
                </a:solidFill>
                <a:latin typeface="Arial" pitchFamily="34" charset="0"/>
                <a:cs typeface="Arial" pitchFamily="34" charset="0"/>
              </a:rPr>
              <a:t>Train: loss: 0.1591 - accuracy: 0.9999</a:t>
            </a:r>
          </a:p>
          <a:p>
            <a:pPr lvl="1">
              <a:defRPr/>
            </a:pPr>
            <a:r>
              <a:rPr lang="en-GB" altLang="x-none" sz="1600" dirty="0" smtClean="0">
                <a:solidFill>
                  <a:schemeClr val="bg1">
                    <a:lumMod val="95000"/>
                    <a:lumOff val="5000"/>
                  </a:schemeClr>
                </a:solidFill>
                <a:latin typeface="Arial" pitchFamily="34" charset="0"/>
                <a:ea typeface="Times New Roman" panose="02020603050405020304" pitchFamily="18" charset="0"/>
                <a:cs typeface="Arial" pitchFamily="34" charset="0"/>
              </a:rPr>
              <a:t>Test: </a:t>
            </a:r>
            <a:r>
              <a:rPr lang="x-none" sz="1600" smtClean="0">
                <a:solidFill>
                  <a:schemeClr val="bg1">
                    <a:lumMod val="95000"/>
                    <a:lumOff val="5000"/>
                  </a:schemeClr>
                </a:solidFill>
                <a:latin typeface="Arial" pitchFamily="34" charset="0"/>
                <a:cs typeface="Arial" pitchFamily="34" charset="0"/>
              </a:rPr>
              <a:t>loss: 0.7198 - accuracy: 0.8793</a:t>
            </a:r>
          </a:p>
          <a:p>
            <a:pPr>
              <a:defRPr/>
            </a:pPr>
            <a:endParaRPr lang="x-none" sz="1600" smtClean="0">
              <a:solidFill>
                <a:schemeClr val="bg1">
                  <a:lumMod val="95000"/>
                  <a:lumOff val="5000"/>
                </a:schemeClr>
              </a:solidFill>
              <a:latin typeface="Arial" pitchFamily="34" charset="0"/>
              <a:cs typeface="Arial" pitchFamily="34" charset="0"/>
            </a:endParaRPr>
          </a:p>
          <a:p>
            <a:pPr>
              <a:defRPr/>
            </a:pPr>
            <a:r>
              <a:rPr lang="en-GB" sz="1600" dirty="0" smtClean="0">
                <a:solidFill>
                  <a:schemeClr val="bg1">
                    <a:lumMod val="95000"/>
                    <a:lumOff val="5000"/>
                  </a:schemeClr>
                </a:solidFill>
                <a:latin typeface="Arial" pitchFamily="34" charset="0"/>
                <a:cs typeface="Arial" pitchFamily="34" charset="0"/>
              </a:rPr>
              <a:t>G</a:t>
            </a:r>
            <a:r>
              <a:rPr lang="x-none" sz="1600" smtClean="0">
                <a:solidFill>
                  <a:schemeClr val="bg1">
                    <a:lumMod val="95000"/>
                    <a:lumOff val="5000"/>
                  </a:schemeClr>
                </a:solidFill>
                <a:latin typeface="Arial" pitchFamily="34" charset="0"/>
                <a:cs typeface="Arial" pitchFamily="34" charset="0"/>
              </a:rPr>
              <a:t>ap between train-validation set</a:t>
            </a:r>
          </a:p>
          <a:p>
            <a:pPr lvl="1">
              <a:defRPr/>
            </a:pPr>
            <a:r>
              <a:rPr lang="en-GB" sz="1600" dirty="0" smtClean="0">
                <a:solidFill>
                  <a:schemeClr val="bg1">
                    <a:lumMod val="95000"/>
                    <a:lumOff val="5000"/>
                  </a:schemeClr>
                </a:solidFill>
                <a:latin typeface="Arial" pitchFamily="34" charset="0"/>
                <a:cs typeface="Arial" pitchFamily="34" charset="0"/>
              </a:rPr>
              <a:t>I</a:t>
            </a:r>
            <a:r>
              <a:rPr lang="x-none" sz="1600" smtClean="0">
                <a:solidFill>
                  <a:schemeClr val="bg1">
                    <a:lumMod val="95000"/>
                    <a:lumOff val="5000"/>
                  </a:schemeClr>
                </a:solidFill>
                <a:latin typeface="Arial" pitchFamily="34" charset="0"/>
                <a:cs typeface="Arial" pitchFamily="34" charset="0"/>
              </a:rPr>
              <a:t>ncrease Drop-out, Regularization</a:t>
            </a:r>
          </a:p>
          <a:p>
            <a:pPr lvl="1">
              <a:defRPr/>
            </a:pPr>
            <a:r>
              <a:rPr lang="en-GB" sz="1600" dirty="0" smtClean="0">
                <a:solidFill>
                  <a:schemeClr val="bg1">
                    <a:lumMod val="95000"/>
                    <a:lumOff val="5000"/>
                  </a:schemeClr>
                </a:solidFill>
                <a:latin typeface="Arial" pitchFamily="34" charset="0"/>
                <a:cs typeface="Arial" pitchFamily="34" charset="0"/>
              </a:rPr>
              <a:t>W</a:t>
            </a:r>
            <a:r>
              <a:rPr lang="x-none" sz="1600" smtClean="0">
                <a:solidFill>
                  <a:schemeClr val="bg1">
                    <a:lumMod val="95000"/>
                    <a:lumOff val="5000"/>
                  </a:schemeClr>
                </a:solidFill>
                <a:latin typeface="Arial" pitchFamily="34" charset="0"/>
                <a:cs typeface="Arial" pitchFamily="34" charset="0"/>
              </a:rPr>
              <a:t>eight initialization (Xavier)</a:t>
            </a:r>
          </a:p>
          <a:p>
            <a:pPr lvl="2">
              <a:buNone/>
              <a:defRPr/>
            </a:pPr>
            <a:endParaRPr lang="en-GB" sz="1600" dirty="0" smtClean="0">
              <a:solidFill>
                <a:schemeClr val="bg1">
                  <a:lumMod val="95000"/>
                  <a:lumOff val="5000"/>
                </a:schemeClr>
              </a:solidFill>
              <a:latin typeface="Arial" pitchFamily="34" charset="0"/>
              <a:cs typeface="Arial" pitchFamily="34" charset="0"/>
            </a:endParaRPr>
          </a:p>
          <a:p>
            <a:pPr lvl="2">
              <a:defRPr/>
            </a:pPr>
            <a:r>
              <a:rPr lang="en-GB" sz="1600" dirty="0" smtClean="0">
                <a:solidFill>
                  <a:schemeClr val="bg1">
                    <a:lumMod val="95000"/>
                    <a:lumOff val="5000"/>
                  </a:schemeClr>
                </a:solidFill>
                <a:latin typeface="Arial" pitchFamily="34" charset="0"/>
                <a:cs typeface="Arial" pitchFamily="34" charset="0"/>
              </a:rPr>
              <a:t>N</a:t>
            </a:r>
            <a:r>
              <a:rPr lang="x-none" sz="1600" smtClean="0">
                <a:solidFill>
                  <a:schemeClr val="bg1">
                    <a:lumMod val="95000"/>
                    <a:lumOff val="5000"/>
                  </a:schemeClr>
                </a:solidFill>
                <a:latin typeface="Arial" pitchFamily="34" charset="0"/>
                <a:cs typeface="Arial" pitchFamily="34" charset="0"/>
              </a:rPr>
              <a:t>ormal distribution of mean=0 , std = sqrt(2/(fan_in+fan_out))</a:t>
            </a:r>
            <a:endParaRPr lang="en-GB" sz="1600" dirty="0" smtClean="0">
              <a:solidFill>
                <a:schemeClr val="bg1">
                  <a:lumMod val="95000"/>
                  <a:lumOff val="5000"/>
                </a:schemeClr>
              </a:solidFill>
              <a:latin typeface="Arial" pitchFamily="34" charset="0"/>
              <a:cs typeface="Arial" pitchFamily="34" charset="0"/>
            </a:endParaRPr>
          </a:p>
          <a:p>
            <a:pPr>
              <a:defRPr/>
            </a:pPr>
            <a:endParaRPr lang="en-GB" sz="1600" dirty="0" smtClean="0">
              <a:solidFill>
                <a:schemeClr val="bg1">
                  <a:lumMod val="95000"/>
                  <a:lumOff val="5000"/>
                </a:schemeClr>
              </a:solidFill>
              <a:latin typeface="Arial" pitchFamily="34" charset="0"/>
              <a:cs typeface="Arial" pitchFamily="34" charset="0"/>
            </a:endParaRPr>
          </a:p>
          <a:p>
            <a:pPr>
              <a:defRPr/>
            </a:pPr>
            <a:r>
              <a:rPr lang="en-GB" sz="1600" dirty="0" smtClean="0">
                <a:solidFill>
                  <a:schemeClr val="bg1">
                    <a:lumMod val="95000"/>
                    <a:lumOff val="5000"/>
                  </a:schemeClr>
                </a:solidFill>
                <a:latin typeface="Arial" pitchFamily="34" charset="0"/>
                <a:cs typeface="Arial" pitchFamily="34" charset="0"/>
              </a:rPr>
              <a:t>Saturation after 100 epochs</a:t>
            </a:r>
          </a:p>
          <a:p>
            <a:pPr lvl="1">
              <a:defRPr/>
            </a:pPr>
            <a:r>
              <a:rPr lang="en-GB" sz="1600" dirty="0" smtClean="0">
                <a:solidFill>
                  <a:schemeClr val="bg1">
                    <a:lumMod val="95000"/>
                    <a:lumOff val="5000"/>
                  </a:schemeClr>
                </a:solidFill>
                <a:latin typeface="Arial" pitchFamily="34" charset="0"/>
                <a:cs typeface="Arial" pitchFamily="34" charset="0"/>
              </a:rPr>
              <a:t>U</a:t>
            </a:r>
            <a:r>
              <a:rPr lang="x-none" sz="1600" smtClean="0">
                <a:solidFill>
                  <a:schemeClr val="bg1">
                    <a:lumMod val="95000"/>
                    <a:lumOff val="5000"/>
                  </a:schemeClr>
                </a:solidFill>
                <a:latin typeface="Arial" pitchFamily="34" charset="0"/>
                <a:cs typeface="Arial" pitchFamily="34" charset="0"/>
              </a:rPr>
              <a:t>se callback()</a:t>
            </a:r>
          </a:p>
          <a:p>
            <a:pPr marL="0" indent="0">
              <a:buNone/>
              <a:defRPr/>
            </a:pPr>
            <a:endParaRPr lang="x-none" sz="1600" smtClean="0">
              <a:latin typeface="Arial" pitchFamily="34" charset="0"/>
              <a:cs typeface="Arial" pitchFamily="34" charset="0"/>
            </a:endParaRPr>
          </a:p>
          <a:p>
            <a:endParaRPr lang="en-US" sz="1600" dirty="0">
              <a:latin typeface="Arial" pitchFamily="34" charset="0"/>
              <a:cs typeface="Arial" pitchFamily="34" charset="0"/>
            </a:endParaRPr>
          </a:p>
        </p:txBody>
      </p:sp>
      <p:pic>
        <p:nvPicPr>
          <p:cNvPr id="4" name="Diagram 10"/>
          <p:cNvPicPr>
            <a:picLocks noChangeArrowheads="1"/>
          </p:cNvPicPr>
          <p:nvPr/>
        </p:nvPicPr>
        <p:blipFill>
          <a:blip r:embed="rId2" cstate="print"/>
          <a:srcRect/>
          <a:stretch>
            <a:fillRect/>
          </a:stretch>
        </p:blipFill>
        <p:spPr bwMode="auto">
          <a:xfrm>
            <a:off x="609600" y="0"/>
            <a:ext cx="8013700" cy="990600"/>
          </a:xfrm>
          <a:prstGeom prst="rect">
            <a:avLst/>
          </a:prstGeom>
          <a:noFill/>
        </p:spPr>
      </p:pic>
      <p:pic>
        <p:nvPicPr>
          <p:cNvPr id="5" name="Picture 19"/>
          <p:cNvPicPr>
            <a:picLocks noChangeAspect="1" noChangeArrowheads="1"/>
          </p:cNvPicPr>
          <p:nvPr/>
        </p:nvPicPr>
        <p:blipFill>
          <a:blip r:embed="rId3" cstate="print"/>
          <a:srcRect/>
          <a:stretch>
            <a:fillRect/>
          </a:stretch>
        </p:blipFill>
        <p:spPr bwMode="auto">
          <a:xfrm>
            <a:off x="5105400" y="1752600"/>
            <a:ext cx="1903413" cy="1371600"/>
          </a:xfrm>
          <a:prstGeom prst="rect">
            <a:avLst/>
          </a:prstGeom>
          <a:noFill/>
          <a:ln w="9525">
            <a:noFill/>
            <a:miter lim="800000"/>
            <a:headEnd/>
            <a:tailEnd/>
          </a:ln>
        </p:spPr>
      </p:pic>
      <p:pic>
        <p:nvPicPr>
          <p:cNvPr id="6" name="Picture 20"/>
          <p:cNvPicPr>
            <a:picLocks noChangeAspect="1" noChangeArrowheads="1"/>
          </p:cNvPicPr>
          <p:nvPr/>
        </p:nvPicPr>
        <p:blipFill>
          <a:blip r:embed="rId4" cstate="print"/>
          <a:srcRect/>
          <a:stretch>
            <a:fillRect/>
          </a:stretch>
        </p:blipFill>
        <p:spPr bwMode="auto">
          <a:xfrm>
            <a:off x="7010400" y="1752600"/>
            <a:ext cx="1976438" cy="1371600"/>
          </a:xfrm>
          <a:prstGeom prst="rect">
            <a:avLst/>
          </a:prstGeom>
          <a:noFill/>
          <a:ln w="9525">
            <a:noFill/>
            <a:miter lim="800000"/>
            <a:headEnd/>
            <a:tailEnd/>
          </a:ln>
        </p:spPr>
      </p:pic>
      <p:pic>
        <p:nvPicPr>
          <p:cNvPr id="7" name="Picture 7"/>
          <p:cNvPicPr>
            <a:picLocks noChangeAspect="1" noChangeArrowheads="1"/>
          </p:cNvPicPr>
          <p:nvPr/>
        </p:nvPicPr>
        <p:blipFill>
          <a:blip r:embed="rId5" cstate="print"/>
          <a:srcRect/>
          <a:stretch>
            <a:fillRect/>
          </a:stretch>
        </p:blipFill>
        <p:spPr bwMode="auto">
          <a:xfrm>
            <a:off x="4648200" y="3657600"/>
            <a:ext cx="4151312" cy="406400"/>
          </a:xfrm>
          <a:prstGeom prst="rect">
            <a:avLst/>
          </a:prstGeom>
          <a:noFill/>
          <a:ln w="9525">
            <a:noFill/>
            <a:miter lim="800000"/>
            <a:headEnd/>
            <a:tailEnd/>
          </a:ln>
        </p:spPr>
      </p:pic>
      <p:pic>
        <p:nvPicPr>
          <p:cNvPr id="8" name="Picture 3"/>
          <p:cNvPicPr>
            <a:picLocks noChangeAspect="1" noChangeArrowheads="1"/>
          </p:cNvPicPr>
          <p:nvPr/>
        </p:nvPicPr>
        <p:blipFill>
          <a:blip r:embed="rId6" cstate="print"/>
          <a:srcRect/>
          <a:stretch>
            <a:fillRect/>
          </a:stretch>
        </p:blipFill>
        <p:spPr bwMode="auto">
          <a:xfrm>
            <a:off x="3581400" y="5486400"/>
            <a:ext cx="5267325" cy="5762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fontScale="90000"/>
          </a:bodyPr>
          <a:lstStyle/>
          <a:p>
            <a:pPr algn="l"/>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latin typeface="Arial" pitchFamily="34" charset="0"/>
                <a:cs typeface="Arial" pitchFamily="34" charset="0"/>
              </a:rPr>
              <a:t>Final result:</a:t>
            </a:r>
            <a:endParaRPr lang="en-US" sz="2400"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p:txBody>
          <a:bodyPr/>
          <a:lstStyle/>
          <a:p>
            <a:endParaRPr lang="en-GB" sz="2000" dirty="0" smtClean="0"/>
          </a:p>
          <a:p>
            <a:r>
              <a:rPr lang="en-GB" sz="2000" dirty="0" smtClean="0">
                <a:solidFill>
                  <a:schemeClr val="bg1">
                    <a:lumMod val="95000"/>
                    <a:lumOff val="5000"/>
                  </a:schemeClr>
                </a:solidFill>
                <a:latin typeface="Arial" pitchFamily="34" charset="0"/>
                <a:cs typeface="Arial" pitchFamily="34" charset="0"/>
              </a:rPr>
              <a:t>Final result with 3 blocks:</a:t>
            </a:r>
            <a:endParaRPr lang="en-US" sz="2000" dirty="0" smtClean="0">
              <a:solidFill>
                <a:schemeClr val="bg1">
                  <a:lumMod val="95000"/>
                  <a:lumOff val="5000"/>
                </a:schemeClr>
              </a:solidFill>
              <a:latin typeface="Arial" pitchFamily="34" charset="0"/>
              <a:cs typeface="Arial" pitchFamily="34" charset="0"/>
            </a:endParaRPr>
          </a:p>
          <a:p>
            <a:pPr lvl="1"/>
            <a:r>
              <a:rPr lang="en-US" sz="1800" dirty="0" smtClean="0">
                <a:solidFill>
                  <a:schemeClr val="bg1">
                    <a:lumMod val="95000"/>
                    <a:lumOff val="5000"/>
                  </a:schemeClr>
                </a:solidFill>
                <a:latin typeface="Arial" pitchFamily="34" charset="0"/>
                <a:cs typeface="Arial" pitchFamily="34" charset="0"/>
              </a:rPr>
              <a:t>Train: </a:t>
            </a:r>
            <a:r>
              <a:rPr lang="en-GB" sz="1800" dirty="0" smtClean="0">
                <a:solidFill>
                  <a:schemeClr val="bg1">
                    <a:lumMod val="95000"/>
                    <a:lumOff val="5000"/>
                  </a:schemeClr>
                </a:solidFill>
                <a:latin typeface="Arial" pitchFamily="34" charset="0"/>
                <a:cs typeface="Arial" pitchFamily="34" charset="0"/>
              </a:rPr>
              <a:t>loss: 0.3672 - accuracy: 0.9413</a:t>
            </a:r>
            <a:endParaRPr lang="en-US" sz="1800" dirty="0" smtClean="0">
              <a:solidFill>
                <a:schemeClr val="bg1">
                  <a:lumMod val="95000"/>
                  <a:lumOff val="5000"/>
                </a:schemeClr>
              </a:solidFill>
              <a:latin typeface="Arial" pitchFamily="34" charset="0"/>
              <a:cs typeface="Arial" pitchFamily="34" charset="0"/>
            </a:endParaRPr>
          </a:p>
          <a:p>
            <a:pPr lvl="1"/>
            <a:r>
              <a:rPr lang="en-GB" sz="1800" dirty="0" smtClean="0">
                <a:solidFill>
                  <a:schemeClr val="bg1">
                    <a:lumMod val="95000"/>
                    <a:lumOff val="5000"/>
                  </a:schemeClr>
                </a:solidFill>
                <a:latin typeface="Arial" pitchFamily="34" charset="0"/>
                <a:cs typeface="Arial" pitchFamily="34" charset="0"/>
              </a:rPr>
              <a:t>Test: loss: 0.5368 - accuracy: 0.8915</a:t>
            </a:r>
            <a:endParaRPr lang="en-US" sz="1800" dirty="0" smtClean="0">
              <a:solidFill>
                <a:schemeClr val="bg1">
                  <a:lumMod val="95000"/>
                  <a:lumOff val="5000"/>
                </a:schemeClr>
              </a:solidFill>
              <a:latin typeface="Arial" pitchFamily="34" charset="0"/>
              <a:cs typeface="Arial" pitchFamily="34" charset="0"/>
            </a:endParaRPr>
          </a:p>
          <a:p>
            <a:endParaRPr lang="en-US" dirty="0"/>
          </a:p>
        </p:txBody>
      </p:sp>
      <p:pic>
        <p:nvPicPr>
          <p:cNvPr id="4" name="Diagram 10"/>
          <p:cNvPicPr>
            <a:picLocks noChangeArrowheads="1"/>
          </p:cNvPicPr>
          <p:nvPr/>
        </p:nvPicPr>
        <p:blipFill>
          <a:blip r:embed="rId2" cstate="print"/>
          <a:srcRect/>
          <a:stretch>
            <a:fillRect/>
          </a:stretch>
        </p:blipFill>
        <p:spPr bwMode="auto">
          <a:xfrm>
            <a:off x="609600" y="152400"/>
            <a:ext cx="8013700" cy="990600"/>
          </a:xfrm>
          <a:prstGeom prst="rect">
            <a:avLst/>
          </a:prstGeom>
          <a:noFill/>
        </p:spPr>
      </p:pic>
      <p:pic>
        <p:nvPicPr>
          <p:cNvPr id="5" name="Picture 12"/>
          <p:cNvPicPr>
            <a:picLocks noChangeAspect="1" noChangeArrowheads="1"/>
          </p:cNvPicPr>
          <p:nvPr/>
        </p:nvPicPr>
        <p:blipFill>
          <a:blip r:embed="rId3" cstate="print"/>
          <a:srcRect/>
          <a:stretch>
            <a:fillRect/>
          </a:stretch>
        </p:blipFill>
        <p:spPr bwMode="auto">
          <a:xfrm>
            <a:off x="866775" y="3521075"/>
            <a:ext cx="2913063" cy="2058988"/>
          </a:xfrm>
          <a:prstGeom prst="rect">
            <a:avLst/>
          </a:prstGeom>
          <a:noFill/>
          <a:ln w="9525">
            <a:noFill/>
            <a:miter lim="800000"/>
            <a:headEnd/>
            <a:tailEnd/>
          </a:ln>
        </p:spPr>
      </p:pic>
      <p:pic>
        <p:nvPicPr>
          <p:cNvPr id="6" name="Picture 8"/>
          <p:cNvPicPr>
            <a:picLocks noChangeAspect="1" noChangeArrowheads="1"/>
          </p:cNvPicPr>
          <p:nvPr/>
        </p:nvPicPr>
        <p:blipFill>
          <a:blip r:embed="rId4" cstate="print"/>
          <a:srcRect/>
          <a:stretch>
            <a:fillRect/>
          </a:stretch>
        </p:blipFill>
        <p:spPr bwMode="auto">
          <a:xfrm>
            <a:off x="4876800" y="3505200"/>
            <a:ext cx="2913063" cy="20589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229600" cy="457200"/>
          </a:xfrm>
        </p:spPr>
        <p:txBody>
          <a:bodyPr>
            <a:normAutofit/>
          </a:bodyPr>
          <a:lstStyle/>
          <a:p>
            <a:pPr algn="l"/>
            <a:r>
              <a:rPr lang="en-US" sz="2400" dirty="0" smtClean="0">
                <a:solidFill>
                  <a:schemeClr val="bg1">
                    <a:lumMod val="95000"/>
                    <a:lumOff val="5000"/>
                  </a:schemeClr>
                </a:solidFill>
                <a:latin typeface="Arial" pitchFamily="34" charset="0"/>
                <a:cs typeface="Arial" pitchFamily="34" charset="0"/>
              </a:rPr>
              <a:t>ResNet:</a:t>
            </a:r>
            <a:endParaRPr lang="en-US" sz="2400"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a:xfrm>
            <a:off x="457200" y="1981200"/>
            <a:ext cx="8229600" cy="4709160"/>
          </a:xfrm>
        </p:spPr>
        <p:txBody>
          <a:bodyPr>
            <a:normAutofit/>
          </a:bodyPr>
          <a:lstStyle/>
          <a:p>
            <a:pPr>
              <a:defRPr/>
            </a:pPr>
            <a:endParaRPr lang="en-GB" sz="2000" dirty="0" smtClean="0">
              <a:solidFill>
                <a:schemeClr val="bg1">
                  <a:lumMod val="95000"/>
                  <a:lumOff val="5000"/>
                </a:schemeClr>
              </a:solidFill>
            </a:endParaRPr>
          </a:p>
          <a:p>
            <a:pPr>
              <a:defRPr/>
            </a:pPr>
            <a:r>
              <a:rPr lang="en-GB" sz="2000" dirty="0" smtClean="0">
                <a:solidFill>
                  <a:schemeClr val="bg1">
                    <a:lumMod val="95000"/>
                    <a:lumOff val="5000"/>
                  </a:schemeClr>
                </a:solidFill>
                <a:latin typeface="Arial" pitchFamily="34" charset="0"/>
                <a:cs typeface="Arial" pitchFamily="34" charset="0"/>
              </a:rPr>
              <a:t>Vanishing gradient: the deeper network &gt;&gt; the smaller gradient &gt;&gt; saturation or even decrement in performance</a:t>
            </a:r>
          </a:p>
          <a:p>
            <a:pPr marL="0" indent="0">
              <a:buNone/>
              <a:defRPr/>
            </a:pPr>
            <a:endParaRPr lang="x-none" sz="2000" smtClean="0">
              <a:solidFill>
                <a:schemeClr val="bg1">
                  <a:lumMod val="95000"/>
                  <a:lumOff val="5000"/>
                </a:schemeClr>
              </a:solidFill>
              <a:latin typeface="Arial" pitchFamily="34" charset="0"/>
              <a:cs typeface="Arial" pitchFamily="34" charset="0"/>
            </a:endParaRPr>
          </a:p>
          <a:p>
            <a:pPr>
              <a:defRPr/>
            </a:pPr>
            <a:r>
              <a:rPr lang="x-none" sz="2000" smtClean="0">
                <a:solidFill>
                  <a:schemeClr val="bg1">
                    <a:lumMod val="95000"/>
                    <a:lumOff val="5000"/>
                  </a:schemeClr>
                </a:solidFill>
                <a:latin typeface="Arial" pitchFamily="34" charset="0"/>
                <a:cs typeface="Arial" pitchFamily="34" charset="0"/>
              </a:rPr>
              <a:t>&gt;&gt; apply “Skip connection”:  the performance won’t decrease</a:t>
            </a:r>
          </a:p>
          <a:p>
            <a:pPr marL="0" indent="0">
              <a:buNone/>
              <a:defRPr/>
            </a:pPr>
            <a:endParaRPr lang="x-none" sz="2000" smtClean="0">
              <a:solidFill>
                <a:schemeClr val="bg1">
                  <a:lumMod val="95000"/>
                  <a:lumOff val="5000"/>
                </a:schemeClr>
              </a:solidFill>
            </a:endParaRPr>
          </a:p>
          <a:p>
            <a:endParaRPr lang="en-US" sz="2000" dirty="0">
              <a:solidFill>
                <a:schemeClr val="bg1">
                  <a:lumMod val="95000"/>
                  <a:lumOff val="5000"/>
                </a:schemeClr>
              </a:solidFill>
            </a:endParaRPr>
          </a:p>
        </p:txBody>
      </p:sp>
      <p:pic>
        <p:nvPicPr>
          <p:cNvPr id="4" name="Diagram 10"/>
          <p:cNvPicPr>
            <a:picLocks noChangeArrowheads="1"/>
          </p:cNvPicPr>
          <p:nvPr/>
        </p:nvPicPr>
        <p:blipFill>
          <a:blip r:embed="rId2" cstate="print"/>
          <a:srcRect/>
          <a:stretch>
            <a:fillRect/>
          </a:stretch>
        </p:blipFill>
        <p:spPr bwMode="auto">
          <a:xfrm>
            <a:off x="457200" y="152400"/>
            <a:ext cx="8013700" cy="1016000"/>
          </a:xfrm>
          <a:prstGeom prst="rect">
            <a:avLst/>
          </a:prstGeom>
          <a:noFill/>
        </p:spPr>
      </p:pic>
      <p:pic>
        <p:nvPicPr>
          <p:cNvPr id="5" name="Picture 2"/>
          <p:cNvPicPr>
            <a:picLocks noChangeAspect="1" noChangeArrowheads="1"/>
          </p:cNvPicPr>
          <p:nvPr/>
        </p:nvPicPr>
        <p:blipFill>
          <a:blip r:embed="rId3" cstate="print"/>
          <a:srcRect/>
          <a:stretch>
            <a:fillRect/>
          </a:stretch>
        </p:blipFill>
        <p:spPr bwMode="auto">
          <a:xfrm>
            <a:off x="2133600" y="4191000"/>
            <a:ext cx="4418012" cy="1644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066800"/>
          </a:xfrm>
        </p:spPr>
        <p:txBody>
          <a:bodyPr>
            <a:noAutofit/>
          </a:bodyPr>
          <a:lstStyle/>
          <a:p>
            <a:pPr algn="l"/>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latin typeface="Arial" pitchFamily="34" charset="0"/>
                <a:cs typeface="Arial" pitchFamily="34" charset="0"/>
              </a:rPr>
              <a:t>Data set</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CIFAR-10 dataset</a:t>
            </a:r>
            <a:r>
              <a:rPr lang="en-US" sz="2400" dirty="0" smtClean="0">
                <a:solidFill>
                  <a:schemeClr val="bg1">
                    <a:lumMod val="95000"/>
                    <a:lumOff val="5000"/>
                  </a:schemeClr>
                </a:solidFill>
              </a:rPr>
              <a:t>: </a:t>
            </a:r>
            <a:br>
              <a:rPr lang="en-US" sz="2400" dirty="0" smtClean="0">
                <a:solidFill>
                  <a:schemeClr val="bg1">
                    <a:lumMod val="95000"/>
                    <a:lumOff val="5000"/>
                  </a:schemeClr>
                </a:solidFill>
              </a:rPr>
            </a:br>
            <a:endParaRPr lang="en-US" sz="2400" dirty="0"/>
          </a:p>
        </p:txBody>
      </p:sp>
      <p:sp>
        <p:nvSpPr>
          <p:cNvPr id="3" name="Content Placeholder 2"/>
          <p:cNvSpPr>
            <a:spLocks noGrp="1"/>
          </p:cNvSpPr>
          <p:nvPr>
            <p:ph idx="1"/>
          </p:nvPr>
        </p:nvSpPr>
        <p:spPr>
          <a:xfrm>
            <a:off x="457200" y="2057400"/>
            <a:ext cx="8229600" cy="4251960"/>
          </a:xfrm>
        </p:spPr>
        <p:txBody>
          <a:bodyPr>
            <a:normAutofit/>
          </a:bodyPr>
          <a:lstStyle/>
          <a:p>
            <a:pPr>
              <a:buNone/>
            </a:pPr>
            <a:endParaRPr lang="en-US" sz="3200" dirty="0" smtClean="0">
              <a:solidFill>
                <a:schemeClr val="bg1">
                  <a:lumMod val="95000"/>
                  <a:lumOff val="5000"/>
                </a:schemeClr>
              </a:solidFill>
            </a:endParaRPr>
          </a:p>
          <a:p>
            <a:r>
              <a:rPr lang="en-GB" sz="2400" dirty="0" smtClean="0">
                <a:solidFill>
                  <a:schemeClr val="bg1">
                    <a:lumMod val="95000"/>
                    <a:lumOff val="5000"/>
                  </a:schemeClr>
                </a:solidFill>
                <a:latin typeface="Arial" pitchFamily="34" charset="0"/>
                <a:cs typeface="Arial" pitchFamily="34" charset="0"/>
              </a:rPr>
              <a:t>Consists of 60,000 </a:t>
            </a:r>
          </a:p>
          <a:p>
            <a:pPr>
              <a:buNone/>
            </a:pPr>
            <a:r>
              <a:rPr lang="en-GB" sz="2400" dirty="0" smtClean="0">
                <a:solidFill>
                  <a:schemeClr val="bg1">
                    <a:lumMod val="95000"/>
                    <a:lumOff val="5000"/>
                  </a:schemeClr>
                </a:solidFill>
                <a:latin typeface="Arial" pitchFamily="34" charset="0"/>
                <a:cs typeface="Arial" pitchFamily="34" charset="0"/>
              </a:rPr>
              <a:t>     32x32 colour images</a:t>
            </a:r>
          </a:p>
          <a:p>
            <a:r>
              <a:rPr lang="en-GB" sz="2400" dirty="0" smtClean="0">
                <a:solidFill>
                  <a:schemeClr val="bg1">
                    <a:lumMod val="95000"/>
                    <a:lumOff val="5000"/>
                  </a:schemeClr>
                </a:solidFill>
                <a:latin typeface="Arial" pitchFamily="34" charset="0"/>
                <a:cs typeface="Arial" pitchFamily="34" charset="0"/>
              </a:rPr>
              <a:t>10 classes, 6,000 images</a:t>
            </a:r>
          </a:p>
          <a:p>
            <a:pPr>
              <a:buNone/>
            </a:pPr>
            <a:r>
              <a:rPr lang="en-GB" sz="2400" dirty="0" smtClean="0">
                <a:solidFill>
                  <a:schemeClr val="bg1">
                    <a:lumMod val="95000"/>
                    <a:lumOff val="5000"/>
                  </a:schemeClr>
                </a:solidFill>
                <a:latin typeface="Arial" pitchFamily="34" charset="0"/>
                <a:cs typeface="Arial" pitchFamily="34" charset="0"/>
              </a:rPr>
              <a:t>     per each class </a:t>
            </a:r>
          </a:p>
          <a:p>
            <a:r>
              <a:rPr lang="en-GB" sz="2400" dirty="0" smtClean="0">
                <a:solidFill>
                  <a:schemeClr val="bg1">
                    <a:lumMod val="95000"/>
                    <a:lumOff val="5000"/>
                  </a:schemeClr>
                </a:solidFill>
                <a:latin typeface="Arial" pitchFamily="34" charset="0"/>
                <a:cs typeface="Arial" pitchFamily="34" charset="0"/>
              </a:rPr>
              <a:t>50,000 training images and </a:t>
            </a:r>
          </a:p>
          <a:p>
            <a:pPr>
              <a:buNone/>
            </a:pPr>
            <a:r>
              <a:rPr lang="en-GB" sz="2400" dirty="0" smtClean="0">
                <a:solidFill>
                  <a:schemeClr val="bg1">
                    <a:lumMod val="95000"/>
                    <a:lumOff val="5000"/>
                  </a:schemeClr>
                </a:solidFill>
                <a:latin typeface="Arial" pitchFamily="34" charset="0"/>
                <a:cs typeface="Arial" pitchFamily="34" charset="0"/>
              </a:rPr>
              <a:t>    10,000 test images</a:t>
            </a:r>
            <a:endParaRPr lang="en-US" sz="2400" dirty="0" smtClean="0">
              <a:solidFill>
                <a:schemeClr val="bg1">
                  <a:lumMod val="95000"/>
                  <a:lumOff val="5000"/>
                </a:schemeClr>
              </a:solidFill>
              <a:latin typeface="Arial" pitchFamily="34" charset="0"/>
              <a:cs typeface="Arial" pitchFamily="34" charset="0"/>
            </a:endParaRPr>
          </a:p>
          <a:p>
            <a:endParaRPr lang="en-US" dirty="0"/>
          </a:p>
        </p:txBody>
      </p:sp>
      <p:pic>
        <p:nvPicPr>
          <p:cNvPr id="4" name="Diagram 8"/>
          <p:cNvPicPr>
            <a:picLocks noChangeArrowheads="1"/>
          </p:cNvPicPr>
          <p:nvPr/>
        </p:nvPicPr>
        <p:blipFill>
          <a:blip r:embed="rId2" cstate="print"/>
          <a:srcRect/>
          <a:stretch>
            <a:fillRect/>
          </a:stretch>
        </p:blipFill>
        <p:spPr bwMode="auto">
          <a:xfrm>
            <a:off x="609600" y="0"/>
            <a:ext cx="8051800" cy="1339850"/>
          </a:xfrm>
          <a:prstGeom prst="rect">
            <a:avLst/>
          </a:prstGeom>
          <a:noFill/>
        </p:spPr>
      </p:pic>
      <p:pic>
        <p:nvPicPr>
          <p:cNvPr id="5" name="Picture 7"/>
          <p:cNvPicPr>
            <a:picLocks noChangeAspect="1" noChangeArrowheads="1"/>
          </p:cNvPicPr>
          <p:nvPr/>
        </p:nvPicPr>
        <p:blipFill>
          <a:blip r:embed="rId3" cstate="print"/>
          <a:srcRect/>
          <a:stretch>
            <a:fillRect/>
          </a:stretch>
        </p:blipFill>
        <p:spPr bwMode="auto">
          <a:xfrm>
            <a:off x="4953000" y="2286000"/>
            <a:ext cx="3949726"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09600"/>
          </a:xfrm>
        </p:spPr>
        <p:txBody>
          <a:bodyPr>
            <a:normAutofit fontScale="90000"/>
          </a:bodyPr>
          <a:lstStyle/>
          <a:p>
            <a:pPr algn="l"/>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ResNet 50:</a:t>
            </a:r>
            <a:endParaRPr lang="en-US" sz="2400"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endParaRPr lang="en-GB" sz="1800" dirty="0" smtClean="0">
              <a:solidFill>
                <a:schemeClr val="bg1">
                  <a:lumMod val="95000"/>
                  <a:lumOff val="5000"/>
                </a:schemeClr>
              </a:solidFill>
              <a:latin typeface="Arial" pitchFamily="34" charset="0"/>
              <a:cs typeface="Arial" pitchFamily="34" charset="0"/>
            </a:endParaRPr>
          </a:p>
          <a:p>
            <a:r>
              <a:rPr lang="en-GB" sz="1800" dirty="0" smtClean="0">
                <a:solidFill>
                  <a:schemeClr val="bg1">
                    <a:lumMod val="95000"/>
                    <a:lumOff val="5000"/>
                  </a:schemeClr>
                </a:solidFill>
                <a:latin typeface="Arial" pitchFamily="34" charset="0"/>
                <a:cs typeface="Arial" pitchFamily="34" charset="0"/>
              </a:rPr>
              <a:t>C</a:t>
            </a:r>
            <a:r>
              <a:rPr lang="en-US" sz="1800" dirty="0" smtClean="0">
                <a:solidFill>
                  <a:schemeClr val="bg1">
                    <a:lumMod val="95000"/>
                    <a:lumOff val="5000"/>
                  </a:schemeClr>
                </a:solidFill>
                <a:latin typeface="Arial" pitchFamily="34" charset="0"/>
                <a:cs typeface="Arial" pitchFamily="34" charset="0"/>
              </a:rPr>
              <a:t>ontains 5 stages</a:t>
            </a:r>
            <a:endParaRPr lang="en-GB" sz="1800" dirty="0" smtClean="0">
              <a:solidFill>
                <a:schemeClr val="bg1">
                  <a:lumMod val="95000"/>
                  <a:lumOff val="5000"/>
                </a:schemeClr>
              </a:solidFill>
              <a:latin typeface="Arial" pitchFamily="34" charset="0"/>
              <a:cs typeface="Arial" pitchFamily="34" charset="0"/>
            </a:endParaRPr>
          </a:p>
          <a:p>
            <a:r>
              <a:rPr lang="en-GB" sz="1800" dirty="0" smtClean="0">
                <a:solidFill>
                  <a:schemeClr val="bg1">
                    <a:lumMod val="95000"/>
                    <a:lumOff val="5000"/>
                  </a:schemeClr>
                </a:solidFill>
                <a:latin typeface="Arial" pitchFamily="34" charset="0"/>
                <a:cs typeface="Arial" pitchFamily="34" charset="0"/>
              </a:rPr>
              <a:t>L</a:t>
            </a:r>
            <a:r>
              <a:rPr lang="en-US" sz="1800" dirty="0" smtClean="0">
                <a:solidFill>
                  <a:schemeClr val="bg1">
                    <a:lumMod val="95000"/>
                    <a:lumOff val="5000"/>
                  </a:schemeClr>
                </a:solidFill>
                <a:latin typeface="Arial" pitchFamily="34" charset="0"/>
                <a:cs typeface="Arial" pitchFamily="34" charset="0"/>
              </a:rPr>
              <a:t>ayers of each conv block had the same #filters for same size of output</a:t>
            </a:r>
          </a:p>
          <a:p>
            <a:r>
              <a:rPr lang="en-GB" sz="1800" dirty="0" smtClean="0">
                <a:solidFill>
                  <a:schemeClr val="bg1">
                    <a:lumMod val="95000"/>
                    <a:lumOff val="5000"/>
                  </a:schemeClr>
                </a:solidFill>
                <a:latin typeface="Arial" pitchFamily="34" charset="0"/>
                <a:cs typeface="Arial" pitchFamily="34" charset="0"/>
              </a:rPr>
              <a:t>D</a:t>
            </a:r>
            <a:r>
              <a:rPr lang="en-US" sz="1800" dirty="0" smtClean="0">
                <a:solidFill>
                  <a:schemeClr val="bg1">
                    <a:lumMod val="95000"/>
                    <a:lumOff val="5000"/>
                  </a:schemeClr>
                </a:solidFill>
                <a:latin typeface="Arial" pitchFamily="34" charset="0"/>
                <a:cs typeface="Arial" pitchFamily="34" charset="0"/>
              </a:rPr>
              <a:t>ouble number of filters in each block</a:t>
            </a:r>
          </a:p>
          <a:p>
            <a:r>
              <a:rPr lang="en-US" sz="1800" dirty="0" smtClean="0">
                <a:solidFill>
                  <a:schemeClr val="bg1">
                    <a:lumMod val="95000"/>
                    <a:lumOff val="5000"/>
                  </a:schemeClr>
                </a:solidFill>
                <a:latin typeface="Arial" pitchFamily="34" charset="0"/>
                <a:cs typeface="Arial" pitchFamily="34" charset="0"/>
              </a:rPr>
              <a:t>Identitiy blocks must have the same size as well</a:t>
            </a:r>
          </a:p>
          <a:p>
            <a:r>
              <a:rPr lang="en-GB" sz="1800" dirty="0" smtClean="0">
                <a:solidFill>
                  <a:schemeClr val="bg1">
                    <a:lumMod val="95000"/>
                    <a:lumOff val="5000"/>
                  </a:schemeClr>
                </a:solidFill>
                <a:latin typeface="Arial" pitchFamily="34" charset="0"/>
                <a:cs typeface="Arial" pitchFamily="34" charset="0"/>
              </a:rPr>
              <a:t>S</a:t>
            </a:r>
            <a:r>
              <a:rPr lang="en-US" sz="1800" dirty="0" smtClean="0">
                <a:solidFill>
                  <a:schemeClr val="bg1">
                    <a:lumMod val="95000"/>
                    <a:lumOff val="5000"/>
                  </a:schemeClr>
                </a:solidFill>
                <a:latin typeface="Arial" pitchFamily="34" charset="0"/>
                <a:cs typeface="Arial" pitchFamily="34" charset="0"/>
              </a:rPr>
              <a:t>tride 2</a:t>
            </a:r>
          </a:p>
          <a:p>
            <a:endParaRPr lang="en-US" sz="1800" dirty="0" smtClean="0">
              <a:solidFill>
                <a:schemeClr val="bg1">
                  <a:lumMod val="95000"/>
                  <a:lumOff val="5000"/>
                </a:schemeClr>
              </a:solidFill>
            </a:endParaRPr>
          </a:p>
          <a:p>
            <a:endParaRPr lang="en-US" sz="1800" dirty="0">
              <a:solidFill>
                <a:schemeClr val="bg1">
                  <a:lumMod val="95000"/>
                  <a:lumOff val="5000"/>
                </a:schemeClr>
              </a:solidFill>
            </a:endParaRPr>
          </a:p>
        </p:txBody>
      </p:sp>
      <p:pic>
        <p:nvPicPr>
          <p:cNvPr id="4" name="Diagram 10"/>
          <p:cNvPicPr>
            <a:picLocks noChangeArrowheads="1"/>
          </p:cNvPicPr>
          <p:nvPr/>
        </p:nvPicPr>
        <p:blipFill>
          <a:blip r:embed="rId2" cstate="print"/>
          <a:srcRect/>
          <a:stretch>
            <a:fillRect/>
          </a:stretch>
        </p:blipFill>
        <p:spPr bwMode="auto">
          <a:xfrm>
            <a:off x="304800" y="0"/>
            <a:ext cx="8013700" cy="1066800"/>
          </a:xfrm>
          <a:prstGeom prst="rect">
            <a:avLst/>
          </a:prstGeom>
          <a:noFill/>
        </p:spPr>
      </p:pic>
      <p:pic>
        <p:nvPicPr>
          <p:cNvPr id="5" name="Picture 4"/>
          <p:cNvPicPr>
            <a:picLocks noChangeAspect="1" noChangeArrowheads="1"/>
          </p:cNvPicPr>
          <p:nvPr/>
        </p:nvPicPr>
        <p:blipFill>
          <a:blip r:embed="rId3" cstate="print"/>
          <a:srcRect/>
          <a:stretch>
            <a:fillRect/>
          </a:stretch>
        </p:blipFill>
        <p:spPr bwMode="auto">
          <a:xfrm>
            <a:off x="608013" y="3933825"/>
            <a:ext cx="5691187" cy="1628775"/>
          </a:xfrm>
          <a:prstGeom prst="rect">
            <a:avLst/>
          </a:prstGeom>
          <a:noFill/>
          <a:ln w="9525">
            <a:noFill/>
            <a:miter lim="800000"/>
            <a:headEnd/>
            <a:tailEnd/>
          </a:ln>
        </p:spPr>
      </p:pic>
      <p:pic>
        <p:nvPicPr>
          <p:cNvPr id="6" name="Picture 2" descr="Residual Networks or ResNets"/>
          <p:cNvPicPr>
            <a:picLocks noChangeAspect="1" noChangeArrowheads="1"/>
          </p:cNvPicPr>
          <p:nvPr/>
        </p:nvPicPr>
        <p:blipFill>
          <a:blip r:embed="rId4" cstate="print"/>
          <a:srcRect b="12959"/>
          <a:stretch>
            <a:fillRect/>
          </a:stretch>
        </p:blipFill>
        <p:spPr bwMode="auto">
          <a:xfrm>
            <a:off x="6705600" y="2667000"/>
            <a:ext cx="2057400" cy="4191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eft) ResNet50 architecture. Blocks with dotted line represents modules that might be removed in our experiments. (Middle) Convolution block which changes the dimension of the input. (Right) Identity block which will not change the dimension of the input."/>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
            </a:r>
            <a:br>
              <a:rPr lang="en-US" sz="2400" dirty="0" smtClean="0">
                <a:solidFill>
                  <a:schemeClr val="bg1">
                    <a:lumMod val="95000"/>
                    <a:lumOff val="5000"/>
                  </a:schemeClr>
                </a:solidFill>
                <a:latin typeface="Arial" pitchFamily="34" charset="0"/>
                <a:cs typeface="Arial" pitchFamily="34" charset="0"/>
              </a:rPr>
            </a:br>
            <a:r>
              <a:rPr lang="en-US" sz="2400" dirty="0" smtClean="0">
                <a:solidFill>
                  <a:schemeClr val="bg1">
                    <a:lumMod val="95000"/>
                    <a:lumOff val="5000"/>
                  </a:schemeClr>
                </a:solidFill>
                <a:latin typeface="Arial" pitchFamily="34" charset="0"/>
                <a:cs typeface="Arial" pitchFamily="34" charset="0"/>
              </a:rPr>
              <a:t>Transfer learning:</a:t>
            </a:r>
            <a:endParaRPr lang="en-US" sz="2400" dirty="0">
              <a:solidFill>
                <a:schemeClr val="bg1">
                  <a:lumMod val="95000"/>
                  <a:lumOff val="5000"/>
                </a:schemeClr>
              </a:solidFill>
              <a:latin typeface="Arial" pitchFamily="34" charset="0"/>
              <a:cs typeface="Arial" pitchFamily="34" charset="0"/>
            </a:endParaRPr>
          </a:p>
        </p:txBody>
      </p:sp>
      <p:sp>
        <p:nvSpPr>
          <p:cNvPr id="3" name="Content Placeholder 2"/>
          <p:cNvSpPr>
            <a:spLocks noGrp="1"/>
          </p:cNvSpPr>
          <p:nvPr>
            <p:ph idx="1"/>
          </p:nvPr>
        </p:nvSpPr>
        <p:spPr/>
        <p:txBody>
          <a:bodyPr/>
          <a:lstStyle/>
          <a:p>
            <a:endParaRPr lang="en-GB" sz="2000" dirty="0" smtClean="0">
              <a:solidFill>
                <a:schemeClr val="bg1">
                  <a:lumMod val="95000"/>
                  <a:lumOff val="5000"/>
                </a:schemeClr>
              </a:solidFill>
            </a:endParaRPr>
          </a:p>
          <a:p>
            <a:r>
              <a:rPr lang="en-GB" sz="2000" dirty="0" smtClean="0">
                <a:solidFill>
                  <a:schemeClr val="bg1">
                    <a:lumMod val="95000"/>
                    <a:lumOff val="5000"/>
                  </a:schemeClr>
                </a:solidFill>
                <a:latin typeface="Arial" pitchFamily="34" charset="0"/>
                <a:cs typeface="Arial" pitchFamily="34" charset="0"/>
              </a:rPr>
              <a:t>Use a pre-trained weights and just adjust the final layers:</a:t>
            </a:r>
          </a:p>
          <a:p>
            <a:endParaRPr lang="en-US" sz="2400" dirty="0" smtClean="0"/>
          </a:p>
          <a:p>
            <a:endParaRPr lang="en-US" dirty="0"/>
          </a:p>
        </p:txBody>
      </p:sp>
      <p:pic>
        <p:nvPicPr>
          <p:cNvPr id="4" name="Diagram 10"/>
          <p:cNvPicPr>
            <a:picLocks noChangeArrowheads="1"/>
          </p:cNvPicPr>
          <p:nvPr/>
        </p:nvPicPr>
        <p:blipFill>
          <a:blip r:embed="rId2" cstate="print"/>
          <a:srcRect/>
          <a:stretch>
            <a:fillRect/>
          </a:stretch>
        </p:blipFill>
        <p:spPr bwMode="auto">
          <a:xfrm>
            <a:off x="457200" y="0"/>
            <a:ext cx="8013700" cy="1143000"/>
          </a:xfrm>
          <a:prstGeom prst="rect">
            <a:avLst/>
          </a:prstGeom>
          <a:noFill/>
        </p:spPr>
      </p:pic>
      <p:pic>
        <p:nvPicPr>
          <p:cNvPr id="5" name="Picture 1"/>
          <p:cNvPicPr>
            <a:picLocks noChangeAspect="1" noChangeArrowheads="1"/>
          </p:cNvPicPr>
          <p:nvPr/>
        </p:nvPicPr>
        <p:blipFill>
          <a:blip r:embed="rId3" cstate="print"/>
          <a:srcRect/>
          <a:stretch>
            <a:fillRect/>
          </a:stretch>
        </p:blipFill>
        <p:spPr bwMode="auto">
          <a:xfrm>
            <a:off x="685800" y="2590800"/>
            <a:ext cx="7772400" cy="102870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685800" y="4038600"/>
            <a:ext cx="7753350" cy="2205038"/>
          </a:xfrm>
          <a:prstGeom prst="rect">
            <a:avLst/>
          </a:prstGeom>
          <a:noFill/>
          <a:ln w="9525">
            <a:noFill/>
            <a:miter lim="800000"/>
            <a:headEnd/>
            <a:tailEnd/>
          </a:ln>
        </p:spPr>
      </p:pic>
      <p:pic>
        <p:nvPicPr>
          <p:cNvPr id="7" name="Picture 6"/>
          <p:cNvPicPr>
            <a:picLocks noChangeAspect="1" noChangeArrowheads="1"/>
          </p:cNvPicPr>
          <p:nvPr/>
        </p:nvPicPr>
        <p:blipFill>
          <a:blip r:embed="rId5" cstate="print"/>
          <a:srcRect/>
          <a:stretch>
            <a:fillRect/>
          </a:stretch>
        </p:blipFill>
        <p:spPr bwMode="auto">
          <a:xfrm>
            <a:off x="5410200" y="4114800"/>
            <a:ext cx="2895600" cy="762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pPr algn="l"/>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latin typeface="Arial" pitchFamily="34" charset="0"/>
                <a:cs typeface="Arial" pitchFamily="34" charset="0"/>
              </a:rPr>
              <a:t>Result</a:t>
            </a:r>
            <a:r>
              <a:rPr lang="en-US" sz="2400" dirty="0" smtClean="0">
                <a:solidFill>
                  <a:schemeClr val="bg1">
                    <a:lumMod val="95000"/>
                    <a:lumOff val="5000"/>
                  </a:schemeClr>
                </a:solidFill>
              </a:rPr>
              <a:t>:</a:t>
            </a:r>
            <a:endParaRPr lang="en-US" sz="2400" dirty="0">
              <a:solidFill>
                <a:schemeClr val="bg1">
                  <a:lumMod val="95000"/>
                  <a:lumOff val="5000"/>
                </a:schemeClr>
              </a:solidFill>
            </a:endParaRPr>
          </a:p>
        </p:txBody>
      </p:sp>
      <p:sp>
        <p:nvSpPr>
          <p:cNvPr id="3" name="Content Placeholder 2"/>
          <p:cNvSpPr>
            <a:spLocks noGrp="1"/>
          </p:cNvSpPr>
          <p:nvPr>
            <p:ph idx="1"/>
          </p:nvPr>
        </p:nvSpPr>
        <p:spPr>
          <a:xfrm>
            <a:off x="457200" y="1981200"/>
            <a:ext cx="8229600" cy="4709160"/>
          </a:xfrm>
        </p:spPr>
        <p:txBody>
          <a:bodyPr/>
          <a:lstStyle/>
          <a:p>
            <a:pPr lvl="1"/>
            <a:r>
              <a:rPr lang="en-US" sz="1800" dirty="0" smtClean="0">
                <a:solidFill>
                  <a:schemeClr val="bg1">
                    <a:lumMod val="95000"/>
                    <a:lumOff val="5000"/>
                  </a:schemeClr>
                </a:solidFill>
                <a:latin typeface="Arial" pitchFamily="34" charset="0"/>
                <a:cs typeface="Arial" pitchFamily="34" charset="0"/>
              </a:rPr>
              <a:t>Train: </a:t>
            </a:r>
            <a:r>
              <a:rPr lang="en-GB" sz="1800" dirty="0" smtClean="0">
                <a:solidFill>
                  <a:schemeClr val="bg1">
                    <a:lumMod val="95000"/>
                    <a:lumOff val="5000"/>
                  </a:schemeClr>
                </a:solidFill>
                <a:latin typeface="Arial" pitchFamily="34" charset="0"/>
                <a:cs typeface="Arial" pitchFamily="34" charset="0"/>
              </a:rPr>
              <a:t>loss: 0.0613 - acc: 0.9820 </a:t>
            </a:r>
          </a:p>
          <a:p>
            <a:pPr lvl="1"/>
            <a:r>
              <a:rPr lang="en-US" sz="1800" dirty="0" smtClean="0">
                <a:solidFill>
                  <a:schemeClr val="bg1">
                    <a:lumMod val="95000"/>
                    <a:lumOff val="5000"/>
                  </a:schemeClr>
                </a:solidFill>
                <a:latin typeface="Arial" pitchFamily="34" charset="0"/>
                <a:cs typeface="Arial" pitchFamily="34" charset="0"/>
              </a:rPr>
              <a:t>Test: </a:t>
            </a:r>
            <a:r>
              <a:rPr lang="en-GB" sz="1800" dirty="0" smtClean="0">
                <a:solidFill>
                  <a:schemeClr val="bg1">
                    <a:lumMod val="95000"/>
                    <a:lumOff val="5000"/>
                  </a:schemeClr>
                </a:solidFill>
                <a:latin typeface="Arial" pitchFamily="34" charset="0"/>
                <a:cs typeface="Arial" pitchFamily="34" charset="0"/>
              </a:rPr>
              <a:t>val_loss: 1.4761 - val_acc: 0.7738</a:t>
            </a:r>
            <a:endParaRPr lang="en-US" sz="1600" dirty="0" smtClean="0">
              <a:solidFill>
                <a:schemeClr val="bg1">
                  <a:lumMod val="95000"/>
                  <a:lumOff val="5000"/>
                </a:schemeClr>
              </a:solidFill>
              <a:latin typeface="Arial" pitchFamily="34" charset="0"/>
              <a:cs typeface="Arial" pitchFamily="34" charset="0"/>
            </a:endParaRPr>
          </a:p>
          <a:p>
            <a:endParaRPr lang="en-US" dirty="0" smtClean="0"/>
          </a:p>
          <a:p>
            <a:endParaRPr lang="en-US" dirty="0"/>
          </a:p>
        </p:txBody>
      </p:sp>
      <p:pic>
        <p:nvPicPr>
          <p:cNvPr id="4" name="Diagram 10"/>
          <p:cNvPicPr>
            <a:picLocks noChangeArrowheads="1"/>
          </p:cNvPicPr>
          <p:nvPr/>
        </p:nvPicPr>
        <p:blipFill>
          <a:blip r:embed="rId2" cstate="print"/>
          <a:srcRect/>
          <a:stretch>
            <a:fillRect/>
          </a:stretch>
        </p:blipFill>
        <p:spPr bwMode="auto">
          <a:xfrm>
            <a:off x="457200" y="0"/>
            <a:ext cx="8013700" cy="1219200"/>
          </a:xfrm>
          <a:prstGeom prst="rect">
            <a:avLst/>
          </a:prstGeom>
          <a:noFill/>
        </p:spPr>
      </p:pic>
      <p:pic>
        <p:nvPicPr>
          <p:cNvPr id="5" name="Picture 9"/>
          <p:cNvPicPr>
            <a:picLocks noChangeAspect="1" noChangeArrowheads="1"/>
          </p:cNvPicPr>
          <p:nvPr/>
        </p:nvPicPr>
        <p:blipFill>
          <a:blip r:embed="rId3" cstate="print"/>
          <a:srcRect/>
          <a:stretch>
            <a:fillRect/>
          </a:stretch>
        </p:blipFill>
        <p:spPr bwMode="auto">
          <a:xfrm>
            <a:off x="685800" y="3276600"/>
            <a:ext cx="3390900" cy="2286000"/>
          </a:xfrm>
          <a:prstGeom prst="rect">
            <a:avLst/>
          </a:prstGeom>
          <a:noFill/>
          <a:ln w="9525">
            <a:noFill/>
            <a:miter lim="800000"/>
            <a:headEnd/>
            <a:tailEnd/>
          </a:ln>
        </p:spPr>
      </p:pic>
      <p:pic>
        <p:nvPicPr>
          <p:cNvPr id="6" name="Picture 15"/>
          <p:cNvPicPr>
            <a:picLocks noChangeAspect="1" noChangeArrowheads="1"/>
          </p:cNvPicPr>
          <p:nvPr/>
        </p:nvPicPr>
        <p:blipFill>
          <a:blip r:embed="rId4" cstate="print"/>
          <a:srcRect/>
          <a:stretch>
            <a:fillRect/>
          </a:stretch>
        </p:blipFill>
        <p:spPr bwMode="auto">
          <a:xfrm>
            <a:off x="5029200" y="3276600"/>
            <a:ext cx="3409950" cy="2286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r>
              <a:rPr lang="en-US" dirty="0" smtClean="0">
                <a:solidFill>
                  <a:schemeClr val="bg1">
                    <a:lumMod val="95000"/>
                    <a:lumOff val="5000"/>
                  </a:schemeClr>
                </a:solidFill>
                <a:latin typeface="Arial" pitchFamily="34" charset="0"/>
                <a:cs typeface="Arial" pitchFamily="34" charset="0"/>
              </a:rPr>
              <a:t>Thanks for your attention</a:t>
            </a:r>
            <a:endParaRPr lang="en-US" dirty="0">
              <a:solidFill>
                <a:schemeClr val="bg1">
                  <a:lumMod val="95000"/>
                  <a:lumOff val="5000"/>
                </a:schemeClr>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55638"/>
          </a:xfrm>
        </p:spPr>
        <p:txBody>
          <a:bodyPr>
            <a:normAutofit fontScale="90000"/>
          </a:bodyPr>
          <a:lstStyle/>
          <a:p>
            <a:pPr algn="l"/>
            <a:r>
              <a:rPr lang="en-US" sz="2700" dirty="0" smtClean="0">
                <a:solidFill>
                  <a:schemeClr val="bg1">
                    <a:lumMod val="95000"/>
                    <a:lumOff val="5000"/>
                  </a:schemeClr>
                </a:solidFill>
              </a:rPr>
              <a:t/>
            </a:r>
            <a:br>
              <a:rPr lang="en-US" sz="2700" dirty="0" smtClean="0">
                <a:solidFill>
                  <a:schemeClr val="bg1">
                    <a:lumMod val="95000"/>
                    <a:lumOff val="5000"/>
                  </a:schemeClr>
                </a:solidFill>
              </a:rPr>
            </a:br>
            <a:r>
              <a:rPr lang="en-US" sz="2700" dirty="0" smtClean="0">
                <a:solidFill>
                  <a:schemeClr val="bg1">
                    <a:lumMod val="95000"/>
                    <a:lumOff val="5000"/>
                  </a:schemeClr>
                </a:solidFill>
              </a:rPr>
              <a:t/>
            </a:r>
            <a:br>
              <a:rPr lang="en-US" sz="2700" dirty="0" smtClean="0">
                <a:solidFill>
                  <a:schemeClr val="bg1">
                    <a:lumMod val="95000"/>
                    <a:lumOff val="5000"/>
                  </a:schemeClr>
                </a:solidFill>
              </a:rPr>
            </a:br>
            <a:r>
              <a:rPr lang="en-US" sz="2700" dirty="0" smtClean="0">
                <a:solidFill>
                  <a:schemeClr val="bg1">
                    <a:lumMod val="95000"/>
                    <a:lumOff val="5000"/>
                  </a:schemeClr>
                </a:solidFill>
                <a:latin typeface="Arial" pitchFamily="34" charset="0"/>
                <a:cs typeface="Arial" pitchFamily="34" charset="0"/>
              </a:rPr>
              <a:t>VGG model</a:t>
            </a:r>
            <a:r>
              <a:rPr lang="en-US" dirty="0" smtClean="0">
                <a:solidFill>
                  <a:schemeClr val="bg1">
                    <a:lumMod val="95000"/>
                    <a:lumOff val="5000"/>
                  </a:schemeClr>
                </a:solidFill>
              </a:rPr>
              <a:t/>
            </a:r>
            <a:br>
              <a:rPr lang="en-US" dirty="0" smtClean="0">
                <a:solidFill>
                  <a:schemeClr val="bg1">
                    <a:lumMod val="95000"/>
                    <a:lumOff val="5000"/>
                  </a:schemeClr>
                </a:solidFill>
              </a:rPr>
            </a:br>
            <a:endParaRPr lang="en-US" dirty="0"/>
          </a:p>
        </p:txBody>
      </p:sp>
      <p:sp>
        <p:nvSpPr>
          <p:cNvPr id="3" name="Content Placeholder 2"/>
          <p:cNvSpPr>
            <a:spLocks noGrp="1"/>
          </p:cNvSpPr>
          <p:nvPr>
            <p:ph idx="1"/>
          </p:nvPr>
        </p:nvSpPr>
        <p:spPr/>
        <p:txBody>
          <a:bodyPr/>
          <a:lstStyle/>
          <a:p>
            <a:pPr marL="0" indent="0">
              <a:buNone/>
              <a:defRPr/>
            </a:pPr>
            <a:r>
              <a:rPr lang="en-GB" sz="1600" dirty="0" smtClean="0">
                <a:solidFill>
                  <a:schemeClr val="bg1">
                    <a:lumMod val="95000"/>
                    <a:lumOff val="5000"/>
                  </a:schemeClr>
                </a:solidFill>
                <a:latin typeface="Arial" pitchFamily="34" charset="0"/>
                <a:cs typeface="Arial" pitchFamily="34" charset="0"/>
              </a:rPr>
              <a:t>C</a:t>
            </a:r>
            <a:r>
              <a:rPr lang="x-none" sz="1600" smtClean="0">
                <a:solidFill>
                  <a:schemeClr val="bg1">
                    <a:lumMod val="95000"/>
                    <a:lumOff val="5000"/>
                  </a:schemeClr>
                </a:solidFill>
                <a:latin typeface="Arial" pitchFamily="34" charset="0"/>
                <a:cs typeface="Arial" pitchFamily="34" charset="0"/>
              </a:rPr>
              <a:t>ontains some main blocks and a final block</a:t>
            </a:r>
            <a:r>
              <a:rPr lang="en-US" sz="1600" dirty="0" smtClean="0">
                <a:solidFill>
                  <a:schemeClr val="bg1">
                    <a:lumMod val="95000"/>
                    <a:lumOff val="5000"/>
                  </a:schemeClr>
                </a:solidFill>
                <a:latin typeface="Arial" pitchFamily="34" charset="0"/>
                <a:cs typeface="Arial" pitchFamily="34" charset="0"/>
              </a:rPr>
              <a:t>   </a:t>
            </a:r>
            <a:endParaRPr lang="x-none" sz="1600" smtClean="0">
              <a:solidFill>
                <a:schemeClr val="bg1">
                  <a:lumMod val="95000"/>
                  <a:lumOff val="5000"/>
                </a:schemeClr>
              </a:solidFill>
              <a:latin typeface="Arial" pitchFamily="34" charset="0"/>
              <a:cs typeface="Arial" pitchFamily="34" charset="0"/>
            </a:endParaRPr>
          </a:p>
          <a:p>
            <a:pPr marL="0" indent="0">
              <a:buNone/>
              <a:defRPr/>
            </a:pPr>
            <a:endParaRPr lang="x-none" sz="1600" smtClean="0">
              <a:solidFill>
                <a:schemeClr val="bg1">
                  <a:lumMod val="95000"/>
                  <a:lumOff val="5000"/>
                </a:schemeClr>
              </a:solidFill>
              <a:latin typeface="Arial" pitchFamily="34" charset="0"/>
              <a:cs typeface="Arial" pitchFamily="34" charset="0"/>
            </a:endParaRPr>
          </a:p>
          <a:p>
            <a:pPr>
              <a:defRPr/>
            </a:pPr>
            <a:r>
              <a:rPr lang="en-GB" sz="1600" dirty="0" smtClean="0">
                <a:solidFill>
                  <a:schemeClr val="bg1">
                    <a:lumMod val="95000"/>
                    <a:lumOff val="5000"/>
                  </a:schemeClr>
                </a:solidFill>
                <a:latin typeface="Arial" pitchFamily="34" charset="0"/>
                <a:cs typeface="Arial" pitchFamily="34" charset="0"/>
              </a:rPr>
              <a:t>Each block contains:</a:t>
            </a:r>
          </a:p>
          <a:p>
            <a:pPr lvl="1">
              <a:defRPr/>
            </a:pPr>
            <a:r>
              <a:rPr lang="en-GB" sz="1600" dirty="0" smtClean="0">
                <a:solidFill>
                  <a:schemeClr val="bg1">
                    <a:lumMod val="95000"/>
                    <a:lumOff val="5000"/>
                  </a:schemeClr>
                </a:solidFill>
                <a:latin typeface="Arial" pitchFamily="34" charset="0"/>
                <a:cs typeface="Arial" pitchFamily="34" charset="0"/>
              </a:rPr>
              <a:t>two</a:t>
            </a:r>
            <a:r>
              <a:rPr lang="x-none" sz="1600" smtClean="0">
                <a:solidFill>
                  <a:schemeClr val="bg1">
                    <a:lumMod val="95000"/>
                    <a:lumOff val="5000"/>
                  </a:schemeClr>
                </a:solidFill>
                <a:latin typeface="Arial" pitchFamily="34" charset="0"/>
                <a:cs typeface="Arial" pitchFamily="34" charset="0"/>
              </a:rPr>
              <a:t> Convolutional layer with a </a:t>
            </a:r>
            <a:endParaRPr lang="en-US" sz="1600" dirty="0" smtClean="0">
              <a:solidFill>
                <a:schemeClr val="bg1">
                  <a:lumMod val="95000"/>
                  <a:lumOff val="5000"/>
                </a:schemeClr>
              </a:solidFill>
              <a:latin typeface="Arial" pitchFamily="34" charset="0"/>
              <a:cs typeface="Arial" pitchFamily="34" charset="0"/>
            </a:endParaRPr>
          </a:p>
          <a:p>
            <a:pPr lvl="1">
              <a:buNone/>
              <a:defRPr/>
            </a:pPr>
            <a:r>
              <a:rPr lang="en-US" sz="1600" dirty="0" smtClean="0">
                <a:solidFill>
                  <a:schemeClr val="bg1">
                    <a:lumMod val="95000"/>
                    <a:lumOff val="5000"/>
                  </a:schemeClr>
                </a:solidFill>
                <a:latin typeface="Arial" pitchFamily="34" charset="0"/>
                <a:cs typeface="Arial" pitchFamily="34" charset="0"/>
              </a:rPr>
              <a:t>      </a:t>
            </a:r>
            <a:r>
              <a:rPr lang="x-none" sz="1600" smtClean="0">
                <a:solidFill>
                  <a:schemeClr val="bg1">
                    <a:lumMod val="95000"/>
                    <a:lumOff val="5000"/>
                  </a:schemeClr>
                </a:solidFill>
                <a:latin typeface="Arial" pitchFamily="34" charset="0"/>
                <a:cs typeface="Arial" pitchFamily="34" charset="0"/>
              </a:rPr>
              <a:t>3x3 filter</a:t>
            </a:r>
          </a:p>
          <a:p>
            <a:pPr lvl="2">
              <a:defRPr/>
            </a:pPr>
            <a:r>
              <a:rPr lang="en-GB" sz="1600" dirty="0" smtClean="0">
                <a:solidFill>
                  <a:schemeClr val="bg1">
                    <a:lumMod val="95000"/>
                    <a:lumOff val="5000"/>
                  </a:schemeClr>
                </a:solidFill>
                <a:latin typeface="Arial" pitchFamily="34" charset="0"/>
                <a:cs typeface="Arial" pitchFamily="34" charset="0"/>
              </a:rPr>
              <a:t>S</a:t>
            </a:r>
            <a:r>
              <a:rPr lang="x-none" sz="1600" smtClean="0">
                <a:solidFill>
                  <a:schemeClr val="bg1">
                    <a:lumMod val="95000"/>
                    <a:lumOff val="5000"/>
                  </a:schemeClr>
                </a:solidFill>
                <a:latin typeface="Arial" pitchFamily="34" charset="0"/>
                <a:cs typeface="Arial" pitchFamily="34" charset="0"/>
              </a:rPr>
              <a:t>ame padding</a:t>
            </a:r>
          </a:p>
          <a:p>
            <a:pPr lvl="2">
              <a:defRPr/>
            </a:pPr>
            <a:r>
              <a:rPr lang="x-none" sz="1600" smtClean="0">
                <a:solidFill>
                  <a:schemeClr val="bg1">
                    <a:lumMod val="95000"/>
                    <a:lumOff val="5000"/>
                  </a:schemeClr>
                </a:solidFill>
                <a:latin typeface="Arial" pitchFamily="34" charset="0"/>
                <a:cs typeface="Arial" pitchFamily="34" charset="0"/>
              </a:rPr>
              <a:t>ReLU activation function</a:t>
            </a:r>
          </a:p>
          <a:p>
            <a:pPr lvl="1">
              <a:defRPr/>
            </a:pPr>
            <a:r>
              <a:rPr lang="en-GB" sz="1600" dirty="0" smtClean="0">
                <a:solidFill>
                  <a:schemeClr val="bg1">
                    <a:lumMod val="95000"/>
                    <a:lumOff val="5000"/>
                  </a:schemeClr>
                </a:solidFill>
                <a:latin typeface="Arial" pitchFamily="34" charset="0"/>
                <a:cs typeface="Arial" pitchFamily="34" charset="0"/>
              </a:rPr>
              <a:t>M</a:t>
            </a:r>
            <a:r>
              <a:rPr lang="x-none" sz="1600" smtClean="0">
                <a:solidFill>
                  <a:schemeClr val="bg1">
                    <a:lumMod val="95000"/>
                    <a:lumOff val="5000"/>
                  </a:schemeClr>
                </a:solidFill>
                <a:latin typeface="Arial" pitchFamily="34" charset="0"/>
                <a:cs typeface="Arial" pitchFamily="34" charset="0"/>
              </a:rPr>
              <a:t>ax-pooling to reduce volume size</a:t>
            </a:r>
            <a:endParaRPr lang="en-US" sz="1600" dirty="0" smtClean="0">
              <a:solidFill>
                <a:schemeClr val="bg1">
                  <a:lumMod val="95000"/>
                  <a:lumOff val="5000"/>
                </a:schemeClr>
              </a:solidFill>
              <a:latin typeface="Arial" pitchFamily="34" charset="0"/>
              <a:cs typeface="Arial" pitchFamily="34" charset="0"/>
            </a:endParaRPr>
          </a:p>
          <a:p>
            <a:pPr lvl="1">
              <a:buNone/>
              <a:defRPr/>
            </a:pPr>
            <a:endParaRPr lang="x-none" sz="1600" smtClean="0">
              <a:solidFill>
                <a:schemeClr val="bg1">
                  <a:lumMod val="95000"/>
                  <a:lumOff val="5000"/>
                </a:schemeClr>
              </a:solidFill>
              <a:latin typeface="Arial" pitchFamily="34" charset="0"/>
              <a:cs typeface="Arial" pitchFamily="34" charset="0"/>
            </a:endParaRPr>
          </a:p>
          <a:p>
            <a:pPr lvl="1">
              <a:defRPr/>
            </a:pPr>
            <a:endParaRPr lang="en-GB" sz="1600" dirty="0" smtClean="0">
              <a:solidFill>
                <a:schemeClr val="bg1">
                  <a:lumMod val="95000"/>
                  <a:lumOff val="5000"/>
                </a:schemeClr>
              </a:solidFill>
              <a:latin typeface="Arial" pitchFamily="34" charset="0"/>
              <a:cs typeface="Arial" pitchFamily="34" charset="0"/>
            </a:endParaRPr>
          </a:p>
          <a:p>
            <a:pPr>
              <a:defRPr/>
            </a:pPr>
            <a:r>
              <a:rPr lang="en-GB" sz="1600" dirty="0" smtClean="0">
                <a:solidFill>
                  <a:schemeClr val="bg1">
                    <a:lumMod val="95000"/>
                    <a:lumOff val="5000"/>
                  </a:schemeClr>
                </a:solidFill>
                <a:latin typeface="Arial" pitchFamily="34" charset="0"/>
                <a:cs typeface="Arial" pitchFamily="34" charset="0"/>
              </a:rPr>
              <a:t>F</a:t>
            </a:r>
            <a:r>
              <a:rPr lang="x-none" sz="1600" smtClean="0">
                <a:solidFill>
                  <a:schemeClr val="bg1">
                    <a:lumMod val="95000"/>
                    <a:lumOff val="5000"/>
                  </a:schemeClr>
                </a:solidFill>
                <a:latin typeface="Arial" pitchFamily="34" charset="0"/>
                <a:cs typeface="Arial" pitchFamily="34" charset="0"/>
              </a:rPr>
              <a:t>inal layer:</a:t>
            </a:r>
          </a:p>
          <a:p>
            <a:pPr lvl="1">
              <a:defRPr/>
            </a:pPr>
            <a:r>
              <a:rPr lang="en-GB" sz="1600" dirty="0" smtClean="0">
                <a:solidFill>
                  <a:schemeClr val="bg1">
                    <a:lumMod val="95000"/>
                    <a:lumOff val="5000"/>
                  </a:schemeClr>
                </a:solidFill>
                <a:latin typeface="Arial" pitchFamily="34" charset="0"/>
                <a:cs typeface="Arial" pitchFamily="34" charset="0"/>
              </a:rPr>
              <a:t>We need a vector, flatten the previous output</a:t>
            </a:r>
          </a:p>
          <a:p>
            <a:pPr lvl="1">
              <a:defRPr/>
            </a:pPr>
            <a:r>
              <a:rPr lang="en-GB" sz="1600" dirty="0" smtClean="0">
                <a:solidFill>
                  <a:schemeClr val="bg1">
                    <a:lumMod val="95000"/>
                    <a:lumOff val="5000"/>
                  </a:schemeClr>
                </a:solidFill>
                <a:latin typeface="Arial" pitchFamily="34" charset="0"/>
                <a:cs typeface="Arial" pitchFamily="34" charset="0"/>
              </a:rPr>
              <a:t>T</a:t>
            </a:r>
            <a:r>
              <a:rPr lang="x-none" sz="1600" smtClean="0">
                <a:solidFill>
                  <a:schemeClr val="bg1">
                    <a:lumMod val="95000"/>
                    <a:lumOff val="5000"/>
                  </a:schemeClr>
                </a:solidFill>
                <a:latin typeface="Arial" pitchFamily="34" charset="0"/>
                <a:cs typeface="Arial" pitchFamily="34" charset="0"/>
              </a:rPr>
              <a:t>wo fully connected network</a:t>
            </a:r>
            <a:endParaRPr lang="en-GB" sz="1600" dirty="0" smtClean="0">
              <a:solidFill>
                <a:schemeClr val="bg1">
                  <a:lumMod val="95000"/>
                  <a:lumOff val="5000"/>
                </a:schemeClr>
              </a:solidFill>
              <a:latin typeface="Arial" pitchFamily="34" charset="0"/>
              <a:cs typeface="Arial" pitchFamily="34" charset="0"/>
            </a:endParaRPr>
          </a:p>
          <a:p>
            <a:pPr lvl="1">
              <a:defRPr/>
            </a:pPr>
            <a:r>
              <a:rPr lang="en-GB" sz="1600" dirty="0" smtClean="0">
                <a:solidFill>
                  <a:schemeClr val="bg1">
                    <a:lumMod val="95000"/>
                    <a:lumOff val="5000"/>
                  </a:schemeClr>
                </a:solidFill>
                <a:latin typeface="Arial" pitchFamily="34" charset="0"/>
                <a:cs typeface="Arial" pitchFamily="34" charset="0"/>
              </a:rPr>
              <a:t>A</a:t>
            </a:r>
            <a:r>
              <a:rPr lang="x-none" sz="1600" smtClean="0">
                <a:solidFill>
                  <a:schemeClr val="bg1">
                    <a:lumMod val="95000"/>
                    <a:lumOff val="5000"/>
                  </a:schemeClr>
                </a:solidFill>
                <a:latin typeface="Arial" pitchFamily="34" charset="0"/>
                <a:cs typeface="Arial" pitchFamily="34" charset="0"/>
              </a:rPr>
              <a:t> softmax classifier</a:t>
            </a:r>
          </a:p>
          <a:p>
            <a:pPr>
              <a:buNone/>
              <a:defRPr/>
            </a:pPr>
            <a:endParaRPr lang="x-none" altLang="x-none" sz="2000" smtClean="0"/>
          </a:p>
          <a:p>
            <a:endParaRPr lang="en-US" dirty="0"/>
          </a:p>
        </p:txBody>
      </p:sp>
      <p:pic>
        <p:nvPicPr>
          <p:cNvPr id="4" name="Diagram 8"/>
          <p:cNvPicPr>
            <a:picLocks noChangeArrowheads="1"/>
          </p:cNvPicPr>
          <p:nvPr/>
        </p:nvPicPr>
        <p:blipFill>
          <a:blip r:embed="rId2" cstate="print"/>
          <a:srcRect/>
          <a:stretch>
            <a:fillRect/>
          </a:stretch>
        </p:blipFill>
        <p:spPr bwMode="auto">
          <a:xfrm>
            <a:off x="533400" y="-152400"/>
            <a:ext cx="8013700" cy="1219200"/>
          </a:xfrm>
          <a:prstGeom prst="rect">
            <a:avLst/>
          </a:prstGeom>
          <a:noFill/>
        </p:spPr>
      </p:pic>
      <p:pic>
        <p:nvPicPr>
          <p:cNvPr id="5" name="Picture 9"/>
          <p:cNvPicPr>
            <a:picLocks noChangeAspect="1" noChangeArrowheads="1"/>
          </p:cNvPicPr>
          <p:nvPr/>
        </p:nvPicPr>
        <p:blipFill>
          <a:blip r:embed="rId3" cstate="print"/>
          <a:srcRect/>
          <a:stretch>
            <a:fillRect/>
          </a:stretch>
        </p:blipFill>
        <p:spPr bwMode="auto">
          <a:xfrm>
            <a:off x="4572000" y="2362200"/>
            <a:ext cx="4572000" cy="1037562"/>
          </a:xfrm>
          <a:prstGeom prst="rect">
            <a:avLst/>
          </a:prstGeom>
          <a:noFill/>
          <a:ln w="9525">
            <a:noFill/>
            <a:miter lim="800000"/>
            <a:headEnd/>
            <a:tailEnd/>
          </a:ln>
        </p:spPr>
      </p:pic>
      <p:pic>
        <p:nvPicPr>
          <p:cNvPr id="6" name="Picture 10"/>
          <p:cNvPicPr>
            <a:picLocks noChangeAspect="1" noChangeArrowheads="1"/>
          </p:cNvPicPr>
          <p:nvPr/>
        </p:nvPicPr>
        <p:blipFill>
          <a:blip r:embed="rId4" cstate="print"/>
          <a:srcRect/>
          <a:stretch>
            <a:fillRect/>
          </a:stretch>
        </p:blipFill>
        <p:spPr bwMode="auto">
          <a:xfrm>
            <a:off x="4572000" y="5334000"/>
            <a:ext cx="4572000" cy="70131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55638"/>
          </a:xfrm>
        </p:spPr>
        <p:txBody>
          <a:bodyPr>
            <a:normAutofit fontScale="90000"/>
          </a:bodyPr>
          <a:lstStyle/>
          <a:p>
            <a:pPr algn="l"/>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latin typeface="Arial" pitchFamily="34" charset="0"/>
                <a:cs typeface="Arial" pitchFamily="34" charset="0"/>
              </a:rPr>
              <a:t>Optimal number of blocks</a:t>
            </a:r>
            <a:r>
              <a:rPr lang="en-US" sz="2400" dirty="0" smtClean="0">
                <a:solidFill>
                  <a:schemeClr val="bg1">
                    <a:lumMod val="95000"/>
                    <a:lumOff val="5000"/>
                  </a:schemeClr>
                </a:solidFill>
              </a:rPr>
              <a:t/>
            </a:r>
            <a:br>
              <a:rPr lang="en-US" sz="2400" dirty="0" smtClean="0">
                <a:solidFill>
                  <a:schemeClr val="bg1">
                    <a:lumMod val="95000"/>
                    <a:lumOff val="5000"/>
                  </a:schemeClr>
                </a:solidFill>
              </a:rPr>
            </a:br>
            <a:endParaRPr lang="en-US" sz="2400" dirty="0"/>
          </a:p>
        </p:txBody>
      </p:sp>
      <p:sp>
        <p:nvSpPr>
          <p:cNvPr id="3" name="Content Placeholder 2"/>
          <p:cNvSpPr>
            <a:spLocks noGrp="1"/>
          </p:cNvSpPr>
          <p:nvPr>
            <p:ph idx="1"/>
          </p:nvPr>
        </p:nvSpPr>
        <p:spPr/>
        <p:txBody>
          <a:bodyPr/>
          <a:lstStyle/>
          <a:p>
            <a:pPr>
              <a:defRPr/>
            </a:pPr>
            <a:r>
              <a:rPr lang="x-none" sz="2000" smtClean="0">
                <a:solidFill>
                  <a:schemeClr val="bg1">
                    <a:lumMod val="95000"/>
                    <a:lumOff val="5000"/>
                  </a:schemeClr>
                </a:solidFill>
                <a:latin typeface="Arial" pitchFamily="34" charset="0"/>
                <a:cs typeface="Arial" pitchFamily="34" charset="0"/>
              </a:rPr>
              <a:t>number of filters in each block become doubled with the depth of the network </a:t>
            </a:r>
          </a:p>
          <a:p>
            <a:pPr lvl="1">
              <a:defRPr/>
            </a:pPr>
            <a:r>
              <a:rPr lang="x-none" sz="1800" smtClean="0">
                <a:solidFill>
                  <a:schemeClr val="bg1">
                    <a:lumMod val="95000"/>
                    <a:lumOff val="5000"/>
                  </a:schemeClr>
                </a:solidFill>
                <a:latin typeface="Arial" pitchFamily="34" charset="0"/>
                <a:cs typeface="Arial" pitchFamily="34" charset="0"/>
              </a:rPr>
              <a:t>such as 32, 64, 128, 256 for the first four blocks of the model.</a:t>
            </a:r>
            <a:endParaRPr lang="en-US" sz="1800" dirty="0" smtClean="0">
              <a:solidFill>
                <a:schemeClr val="bg1">
                  <a:lumMod val="95000"/>
                  <a:lumOff val="5000"/>
                </a:schemeClr>
              </a:solidFill>
              <a:latin typeface="Arial" pitchFamily="34" charset="0"/>
              <a:cs typeface="Arial" pitchFamily="34" charset="0"/>
            </a:endParaRPr>
          </a:p>
          <a:p>
            <a:pPr lvl="1">
              <a:defRPr/>
            </a:pPr>
            <a:endParaRPr lang="en-US" sz="1800" dirty="0" smtClean="0">
              <a:solidFill>
                <a:schemeClr val="bg1">
                  <a:lumMod val="95000"/>
                  <a:lumOff val="5000"/>
                </a:schemeClr>
              </a:solidFill>
            </a:endParaRPr>
          </a:p>
          <a:p>
            <a:pPr lvl="1">
              <a:defRPr/>
            </a:pPr>
            <a:endParaRPr lang="x-none" sz="1800" smtClean="0">
              <a:solidFill>
                <a:schemeClr val="bg1">
                  <a:lumMod val="95000"/>
                  <a:lumOff val="5000"/>
                </a:schemeClr>
              </a:solidFill>
            </a:endParaRPr>
          </a:p>
          <a:p>
            <a:pPr lvl="1">
              <a:buNone/>
              <a:defRPr/>
            </a:pPr>
            <a:endParaRPr lang="x-none" sz="1800" smtClean="0">
              <a:solidFill>
                <a:schemeClr val="bg1">
                  <a:lumMod val="95000"/>
                  <a:lumOff val="5000"/>
                </a:schemeClr>
              </a:solidFill>
            </a:endParaRPr>
          </a:p>
          <a:p>
            <a:pPr>
              <a:defRPr/>
            </a:pPr>
            <a:endParaRPr lang="en-GB" sz="2000" dirty="0" smtClean="0">
              <a:solidFill>
                <a:schemeClr val="bg1">
                  <a:lumMod val="95000"/>
                  <a:lumOff val="5000"/>
                </a:schemeClr>
              </a:solidFill>
            </a:endParaRPr>
          </a:p>
          <a:p>
            <a:pPr>
              <a:defRPr/>
            </a:pPr>
            <a:r>
              <a:rPr lang="en-GB" sz="2000" dirty="0" smtClean="0">
                <a:solidFill>
                  <a:schemeClr val="bg1">
                    <a:lumMod val="95000"/>
                    <a:lumOff val="5000"/>
                  </a:schemeClr>
                </a:solidFill>
                <a:latin typeface="Arial" pitchFamily="34" charset="0"/>
                <a:cs typeface="Arial" pitchFamily="34" charset="0"/>
              </a:rPr>
              <a:t>Two blocks of VGG:</a:t>
            </a:r>
          </a:p>
          <a:p>
            <a:pPr lvl="1">
              <a:defRPr/>
            </a:pPr>
            <a:r>
              <a:rPr lang="x-none" sz="1800" smtClean="0">
                <a:solidFill>
                  <a:schemeClr val="bg1">
                    <a:lumMod val="95000"/>
                    <a:lumOff val="5000"/>
                  </a:schemeClr>
                </a:solidFill>
                <a:latin typeface="Arial" pitchFamily="34" charset="0"/>
                <a:cs typeface="Arial" pitchFamily="34" charset="0"/>
              </a:rPr>
              <a:t>Train: loss: 0.0031 - accuracy: 0.9993</a:t>
            </a:r>
          </a:p>
          <a:p>
            <a:pPr lvl="1">
              <a:defRPr/>
            </a:pPr>
            <a:r>
              <a:rPr lang="x-none" sz="1800" smtClean="0">
                <a:solidFill>
                  <a:schemeClr val="bg1">
                    <a:lumMod val="95000"/>
                    <a:lumOff val="5000"/>
                  </a:schemeClr>
                </a:solidFill>
                <a:latin typeface="Arial" pitchFamily="34" charset="0"/>
                <a:cs typeface="Arial" pitchFamily="34" charset="0"/>
              </a:rPr>
              <a:t>Test: loss: 6.1492 - accuracy: 0.7492</a:t>
            </a:r>
          </a:p>
          <a:p>
            <a:endParaRPr lang="en-US" dirty="0"/>
          </a:p>
        </p:txBody>
      </p:sp>
      <p:pic>
        <p:nvPicPr>
          <p:cNvPr id="7" name="Diagram 8"/>
          <p:cNvPicPr>
            <a:picLocks noChangeArrowheads="1"/>
          </p:cNvPicPr>
          <p:nvPr/>
        </p:nvPicPr>
        <p:blipFill>
          <a:blip r:embed="rId2" cstate="print"/>
          <a:srcRect/>
          <a:stretch>
            <a:fillRect/>
          </a:stretch>
        </p:blipFill>
        <p:spPr bwMode="auto">
          <a:xfrm>
            <a:off x="685800" y="-304800"/>
            <a:ext cx="8013700" cy="1524000"/>
          </a:xfrm>
          <a:prstGeom prst="rect">
            <a:avLst/>
          </a:prstGeom>
          <a:noFill/>
        </p:spPr>
      </p:pic>
      <p:pic>
        <p:nvPicPr>
          <p:cNvPr id="8" name="Picture 11"/>
          <p:cNvPicPr>
            <a:picLocks noChangeAspect="1" noChangeArrowheads="1"/>
          </p:cNvPicPr>
          <p:nvPr/>
        </p:nvPicPr>
        <p:blipFill>
          <a:blip r:embed="rId3" cstate="print"/>
          <a:srcRect/>
          <a:stretch>
            <a:fillRect/>
          </a:stretch>
        </p:blipFill>
        <p:spPr bwMode="auto">
          <a:xfrm>
            <a:off x="4359275" y="2819400"/>
            <a:ext cx="4784725" cy="1282700"/>
          </a:xfrm>
          <a:prstGeom prst="rect">
            <a:avLst/>
          </a:prstGeom>
          <a:noFill/>
          <a:ln w="9525">
            <a:noFill/>
            <a:miter lim="800000"/>
            <a:headEnd/>
            <a:tailEnd/>
          </a:ln>
        </p:spPr>
      </p:pic>
      <p:pic>
        <p:nvPicPr>
          <p:cNvPr id="9" name="Picture 12"/>
          <p:cNvPicPr>
            <a:picLocks noChangeAspect="1" noChangeArrowheads="1"/>
          </p:cNvPicPr>
          <p:nvPr/>
        </p:nvPicPr>
        <p:blipFill>
          <a:blip r:embed="rId4" cstate="print"/>
          <a:srcRect/>
          <a:stretch>
            <a:fillRect/>
          </a:stretch>
        </p:blipFill>
        <p:spPr bwMode="auto">
          <a:xfrm>
            <a:off x="1143000" y="5257800"/>
            <a:ext cx="2466975" cy="1371600"/>
          </a:xfrm>
          <a:prstGeom prst="rect">
            <a:avLst/>
          </a:prstGeom>
          <a:noFill/>
          <a:ln w="9525">
            <a:noFill/>
            <a:miter lim="800000"/>
            <a:headEnd/>
            <a:tailEnd/>
          </a:ln>
        </p:spPr>
      </p:pic>
      <p:pic>
        <p:nvPicPr>
          <p:cNvPr id="10" name="Picture 13"/>
          <p:cNvPicPr>
            <a:picLocks noChangeAspect="1" noChangeArrowheads="1"/>
          </p:cNvPicPr>
          <p:nvPr/>
        </p:nvPicPr>
        <p:blipFill>
          <a:blip r:embed="rId5" cstate="print"/>
          <a:srcRect/>
          <a:stretch>
            <a:fillRect/>
          </a:stretch>
        </p:blipFill>
        <p:spPr bwMode="auto">
          <a:xfrm>
            <a:off x="5029200" y="5181600"/>
            <a:ext cx="2665413" cy="13890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55638"/>
          </a:xfrm>
        </p:spPr>
        <p:txBody>
          <a:bodyPr>
            <a:normAutofit fontScale="90000"/>
          </a:bodyPr>
          <a:lstStyle/>
          <a:p>
            <a:pPr algn="l"/>
            <a:r>
              <a:rPr lang="en-GB" sz="2400" dirty="0" smtClean="0">
                <a:solidFill>
                  <a:schemeClr val="bg1">
                    <a:lumMod val="95000"/>
                    <a:lumOff val="5000"/>
                  </a:schemeClr>
                </a:solidFill>
              </a:rPr>
              <a:t/>
            </a:r>
            <a:br>
              <a:rPr lang="en-GB" sz="2400" dirty="0" smtClean="0">
                <a:solidFill>
                  <a:schemeClr val="bg1">
                    <a:lumMod val="95000"/>
                    <a:lumOff val="5000"/>
                  </a:schemeClr>
                </a:solidFill>
              </a:rPr>
            </a:br>
            <a:r>
              <a:rPr lang="en-GB" sz="2400" dirty="0" smtClean="0">
                <a:solidFill>
                  <a:schemeClr val="bg1">
                    <a:lumMod val="95000"/>
                    <a:lumOff val="5000"/>
                  </a:schemeClr>
                </a:solidFill>
              </a:rPr>
              <a:t/>
            </a:r>
            <a:br>
              <a:rPr lang="en-GB" sz="2400" dirty="0" smtClean="0">
                <a:solidFill>
                  <a:schemeClr val="bg1">
                    <a:lumMod val="95000"/>
                    <a:lumOff val="5000"/>
                  </a:schemeClr>
                </a:solidFill>
              </a:rPr>
            </a:br>
            <a:r>
              <a:rPr lang="en-GB" sz="2400" dirty="0" smtClean="0">
                <a:solidFill>
                  <a:schemeClr val="bg1">
                    <a:lumMod val="95000"/>
                    <a:lumOff val="5000"/>
                  </a:schemeClr>
                </a:solidFill>
                <a:latin typeface="Arial" pitchFamily="34" charset="0"/>
                <a:cs typeface="Arial" pitchFamily="34" charset="0"/>
              </a:rPr>
              <a:t>T</a:t>
            </a:r>
            <a:r>
              <a:rPr lang="en-US" sz="2400" dirty="0" smtClean="0">
                <a:solidFill>
                  <a:schemeClr val="bg1">
                    <a:lumMod val="95000"/>
                    <a:lumOff val="5000"/>
                  </a:schemeClr>
                </a:solidFill>
                <a:latin typeface="Arial" pitchFamily="34" charset="0"/>
                <a:cs typeface="Arial" pitchFamily="34" charset="0"/>
              </a:rPr>
              <a:t>hree blocks of VGG</a:t>
            </a:r>
            <a:r>
              <a:rPr lang="en-US" sz="2400" dirty="0" smtClean="0">
                <a:solidFill>
                  <a:srgbClr val="002060"/>
                </a:solidFill>
                <a:latin typeface="Arial" pitchFamily="34" charset="0"/>
                <a:cs typeface="Arial" pitchFamily="34" charset="0"/>
              </a:rPr>
              <a:t>:</a:t>
            </a:r>
            <a:r>
              <a:rPr lang="en-US" sz="2400" dirty="0" smtClean="0">
                <a:solidFill>
                  <a:srgbClr val="002060"/>
                </a:solidFill>
              </a:rPr>
              <a:t/>
            </a:r>
            <a:br>
              <a:rPr lang="en-US" sz="2400" dirty="0" smtClean="0">
                <a:solidFill>
                  <a:srgbClr val="002060"/>
                </a:solidFill>
              </a:rPr>
            </a:br>
            <a:endParaRPr lang="en-US" sz="2400" dirty="0"/>
          </a:p>
        </p:txBody>
      </p:sp>
      <p:sp>
        <p:nvSpPr>
          <p:cNvPr id="3" name="Content Placeholder 2"/>
          <p:cNvSpPr>
            <a:spLocks noGrp="1"/>
          </p:cNvSpPr>
          <p:nvPr>
            <p:ph idx="1"/>
          </p:nvPr>
        </p:nvSpPr>
        <p:spPr>
          <a:xfrm>
            <a:off x="457200" y="1600200"/>
            <a:ext cx="8229600" cy="5105400"/>
          </a:xfrm>
        </p:spPr>
        <p:txBody>
          <a:bodyPr/>
          <a:lstStyle/>
          <a:p>
            <a:endParaRPr lang="en-US" dirty="0"/>
          </a:p>
        </p:txBody>
      </p:sp>
      <p:pic>
        <p:nvPicPr>
          <p:cNvPr id="4" name="Diagram 8"/>
          <p:cNvPicPr>
            <a:picLocks noChangeArrowheads="1"/>
          </p:cNvPicPr>
          <p:nvPr/>
        </p:nvPicPr>
        <p:blipFill>
          <a:blip r:embed="rId2" cstate="print"/>
          <a:srcRect/>
          <a:stretch>
            <a:fillRect/>
          </a:stretch>
        </p:blipFill>
        <p:spPr bwMode="auto">
          <a:xfrm>
            <a:off x="533400" y="-304800"/>
            <a:ext cx="8013700" cy="1524000"/>
          </a:xfrm>
          <a:prstGeom prst="rect">
            <a:avLst/>
          </a:prstGeom>
          <a:noFill/>
        </p:spPr>
      </p:pic>
      <p:pic>
        <p:nvPicPr>
          <p:cNvPr id="5" name="Picture 14"/>
          <p:cNvPicPr>
            <a:picLocks noChangeAspect="1" noChangeArrowheads="1"/>
          </p:cNvPicPr>
          <p:nvPr/>
        </p:nvPicPr>
        <p:blipFill>
          <a:blip r:embed="rId3" cstate="print"/>
          <a:srcRect/>
          <a:stretch>
            <a:fillRect/>
          </a:stretch>
        </p:blipFill>
        <p:spPr bwMode="auto">
          <a:xfrm>
            <a:off x="609600" y="1676400"/>
            <a:ext cx="7924800" cy="2895600"/>
          </a:xfrm>
          <a:prstGeom prst="rect">
            <a:avLst/>
          </a:prstGeom>
          <a:noFill/>
          <a:ln w="9525">
            <a:noFill/>
            <a:miter lim="800000"/>
            <a:headEnd/>
            <a:tailEnd/>
          </a:ln>
        </p:spPr>
      </p:pic>
      <p:sp>
        <p:nvSpPr>
          <p:cNvPr id="6" name="Rectangle 5"/>
          <p:cNvSpPr/>
          <p:nvPr/>
        </p:nvSpPr>
        <p:spPr>
          <a:xfrm>
            <a:off x="685800" y="4648200"/>
            <a:ext cx="6248400" cy="646331"/>
          </a:xfrm>
          <a:prstGeom prst="rect">
            <a:avLst/>
          </a:prstGeom>
        </p:spPr>
        <p:txBody>
          <a:bodyPr wrap="square">
            <a:spAutoFit/>
          </a:bodyPr>
          <a:lstStyle/>
          <a:p>
            <a:pPr marL="800100" lvl="1">
              <a:buFont typeface="Wingdings" pitchFamily="2" charset="2"/>
              <a:buChar char="ü"/>
            </a:pPr>
            <a:r>
              <a:rPr lang="en-US" dirty="0">
                <a:solidFill>
                  <a:schemeClr val="bg1">
                    <a:lumMod val="95000"/>
                    <a:lumOff val="5000"/>
                  </a:schemeClr>
                </a:solidFill>
                <a:latin typeface="Arial" pitchFamily="34" charset="0"/>
                <a:cs typeface="Arial" pitchFamily="34" charset="0"/>
              </a:rPr>
              <a:t>Train: loss: 0.0369 - accuracy: 0.9934</a:t>
            </a:r>
          </a:p>
          <a:p>
            <a:pPr marL="800100" lvl="1">
              <a:buFont typeface="Wingdings" pitchFamily="2" charset="2"/>
              <a:buChar char="ü"/>
            </a:pPr>
            <a:r>
              <a:rPr lang="en-US" dirty="0">
                <a:solidFill>
                  <a:schemeClr val="bg1">
                    <a:lumMod val="95000"/>
                    <a:lumOff val="5000"/>
                  </a:schemeClr>
                </a:solidFill>
                <a:latin typeface="Arial" pitchFamily="34" charset="0"/>
                <a:cs typeface="Arial" pitchFamily="34" charset="0"/>
              </a:rPr>
              <a:t>Test: loss: 5.0385 - accuracy: 0.7595</a:t>
            </a:r>
          </a:p>
        </p:txBody>
      </p:sp>
      <p:pic>
        <p:nvPicPr>
          <p:cNvPr id="7" name="Picture 15"/>
          <p:cNvPicPr>
            <a:picLocks noChangeAspect="1" noChangeArrowheads="1"/>
          </p:cNvPicPr>
          <p:nvPr/>
        </p:nvPicPr>
        <p:blipFill>
          <a:blip r:embed="rId4" cstate="print"/>
          <a:srcRect/>
          <a:stretch>
            <a:fillRect/>
          </a:stretch>
        </p:blipFill>
        <p:spPr bwMode="auto">
          <a:xfrm>
            <a:off x="1676400" y="5468937"/>
            <a:ext cx="2014538" cy="1389063"/>
          </a:xfrm>
          <a:prstGeom prst="rect">
            <a:avLst/>
          </a:prstGeom>
          <a:noFill/>
          <a:ln w="9525">
            <a:noFill/>
            <a:miter lim="800000"/>
            <a:headEnd/>
            <a:tailEnd/>
          </a:ln>
        </p:spPr>
      </p:pic>
      <p:pic>
        <p:nvPicPr>
          <p:cNvPr id="8" name="Picture 16"/>
          <p:cNvPicPr>
            <a:picLocks noChangeAspect="1" noChangeArrowheads="1"/>
          </p:cNvPicPr>
          <p:nvPr/>
        </p:nvPicPr>
        <p:blipFill>
          <a:blip r:embed="rId5" cstate="print"/>
          <a:srcRect/>
          <a:stretch>
            <a:fillRect/>
          </a:stretch>
        </p:blipFill>
        <p:spPr bwMode="auto">
          <a:xfrm>
            <a:off x="3962400" y="5380037"/>
            <a:ext cx="2012950" cy="14779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55638"/>
          </a:xfrm>
        </p:spPr>
        <p:txBody>
          <a:bodyPr>
            <a:normAutofit fontScale="90000"/>
          </a:bodyPr>
          <a:lstStyle/>
          <a:p>
            <a:pPr algn="l"/>
            <a:r>
              <a:rPr lang="en-GB" sz="2400" dirty="0" smtClean="0">
                <a:solidFill>
                  <a:schemeClr val="bg1">
                    <a:lumMod val="95000"/>
                    <a:lumOff val="5000"/>
                  </a:schemeClr>
                </a:solidFill>
              </a:rPr>
              <a:t/>
            </a:r>
            <a:br>
              <a:rPr lang="en-GB" sz="2400" dirty="0" smtClean="0">
                <a:solidFill>
                  <a:schemeClr val="bg1">
                    <a:lumMod val="95000"/>
                    <a:lumOff val="5000"/>
                  </a:schemeClr>
                </a:solidFill>
              </a:rPr>
            </a:br>
            <a:r>
              <a:rPr lang="en-GB" sz="2400" dirty="0" smtClean="0">
                <a:solidFill>
                  <a:schemeClr val="bg1">
                    <a:lumMod val="95000"/>
                    <a:lumOff val="5000"/>
                  </a:schemeClr>
                </a:solidFill>
              </a:rPr>
              <a:t/>
            </a:r>
            <a:br>
              <a:rPr lang="en-GB" sz="2400" dirty="0" smtClean="0">
                <a:solidFill>
                  <a:schemeClr val="bg1">
                    <a:lumMod val="95000"/>
                    <a:lumOff val="5000"/>
                  </a:schemeClr>
                </a:solidFill>
              </a:rPr>
            </a:br>
            <a:r>
              <a:rPr lang="en-GB" sz="2400" dirty="0" smtClean="0">
                <a:solidFill>
                  <a:schemeClr val="bg1">
                    <a:lumMod val="95000"/>
                    <a:lumOff val="5000"/>
                  </a:schemeClr>
                </a:solidFill>
                <a:latin typeface="Arial" pitchFamily="34" charset="0"/>
                <a:cs typeface="Arial" pitchFamily="34" charset="0"/>
              </a:rPr>
              <a:t>Four</a:t>
            </a:r>
            <a:r>
              <a:rPr lang="en-US" sz="2400" dirty="0" smtClean="0">
                <a:solidFill>
                  <a:schemeClr val="bg1">
                    <a:lumMod val="95000"/>
                    <a:lumOff val="5000"/>
                  </a:schemeClr>
                </a:solidFill>
                <a:latin typeface="Arial" pitchFamily="34" charset="0"/>
                <a:cs typeface="Arial" pitchFamily="34" charset="0"/>
              </a:rPr>
              <a:t> blocks of VGG:</a:t>
            </a:r>
            <a:r>
              <a:rPr lang="en-US" sz="2400" dirty="0" smtClean="0">
                <a:solidFill>
                  <a:schemeClr val="bg1">
                    <a:lumMod val="95000"/>
                    <a:lumOff val="5000"/>
                  </a:schemeClr>
                </a:solidFill>
              </a:rPr>
              <a:t/>
            </a:r>
            <a:br>
              <a:rPr lang="en-US" sz="2400" dirty="0" smtClean="0">
                <a:solidFill>
                  <a:schemeClr val="bg1">
                    <a:lumMod val="95000"/>
                    <a:lumOff val="5000"/>
                  </a:schemeClr>
                </a:solidFill>
              </a:rPr>
            </a:br>
            <a:endParaRPr lang="en-US" sz="2400" dirty="0"/>
          </a:p>
        </p:txBody>
      </p:sp>
      <p:sp>
        <p:nvSpPr>
          <p:cNvPr id="3" name="Content Placeholder 2"/>
          <p:cNvSpPr>
            <a:spLocks noGrp="1"/>
          </p:cNvSpPr>
          <p:nvPr>
            <p:ph idx="1"/>
          </p:nvPr>
        </p:nvSpPr>
        <p:spPr>
          <a:xfrm>
            <a:off x="457200" y="1524000"/>
            <a:ext cx="8229600" cy="5181600"/>
          </a:xfrm>
        </p:spPr>
        <p:txBody>
          <a:bodyPr/>
          <a:lstStyle/>
          <a:p>
            <a:endParaRPr lang="en-US" dirty="0"/>
          </a:p>
        </p:txBody>
      </p:sp>
      <p:pic>
        <p:nvPicPr>
          <p:cNvPr id="4" name="Diagram 8"/>
          <p:cNvPicPr>
            <a:picLocks noChangeArrowheads="1"/>
          </p:cNvPicPr>
          <p:nvPr/>
        </p:nvPicPr>
        <p:blipFill>
          <a:blip r:embed="rId2" cstate="print"/>
          <a:srcRect/>
          <a:stretch>
            <a:fillRect/>
          </a:stretch>
        </p:blipFill>
        <p:spPr bwMode="auto">
          <a:xfrm>
            <a:off x="381000" y="0"/>
            <a:ext cx="8013700" cy="1066800"/>
          </a:xfrm>
          <a:prstGeom prst="rect">
            <a:avLst/>
          </a:prstGeom>
          <a:noFill/>
        </p:spPr>
      </p:pic>
      <p:pic>
        <p:nvPicPr>
          <p:cNvPr id="5" name="Picture 10"/>
          <p:cNvPicPr>
            <a:picLocks noChangeAspect="1" noChangeArrowheads="1"/>
          </p:cNvPicPr>
          <p:nvPr/>
        </p:nvPicPr>
        <p:blipFill>
          <a:blip r:embed="rId3" cstate="print"/>
          <a:srcRect/>
          <a:stretch>
            <a:fillRect/>
          </a:stretch>
        </p:blipFill>
        <p:spPr bwMode="auto">
          <a:xfrm>
            <a:off x="990600" y="1600200"/>
            <a:ext cx="6934200" cy="2895600"/>
          </a:xfrm>
          <a:prstGeom prst="rect">
            <a:avLst/>
          </a:prstGeom>
          <a:noFill/>
          <a:ln w="9525">
            <a:noFill/>
            <a:miter lim="800000"/>
            <a:headEnd/>
            <a:tailEnd/>
          </a:ln>
        </p:spPr>
      </p:pic>
      <p:sp>
        <p:nvSpPr>
          <p:cNvPr id="6" name="Rectangle 5"/>
          <p:cNvSpPr/>
          <p:nvPr/>
        </p:nvSpPr>
        <p:spPr>
          <a:xfrm>
            <a:off x="914400" y="4114800"/>
            <a:ext cx="4572000" cy="1200329"/>
          </a:xfrm>
          <a:prstGeom prst="rect">
            <a:avLst/>
          </a:prstGeom>
        </p:spPr>
        <p:txBody>
          <a:bodyPr wrap="square">
            <a:spAutoFit/>
          </a:bodyPr>
          <a:lstStyle/>
          <a:p>
            <a:pPr marL="857250" lvl="1" indent="-342900"/>
            <a:endParaRPr lang="en-US" dirty="0" smtClean="0">
              <a:solidFill>
                <a:schemeClr val="bg1">
                  <a:lumMod val="95000"/>
                  <a:lumOff val="5000"/>
                </a:schemeClr>
              </a:solidFill>
              <a:latin typeface="Arial" pitchFamily="34" charset="0"/>
              <a:cs typeface="Arial" pitchFamily="34" charset="0"/>
            </a:endParaRPr>
          </a:p>
          <a:p>
            <a:pPr marL="857250" lvl="1" indent="-342900"/>
            <a:endParaRPr lang="en-US" dirty="0" smtClean="0">
              <a:solidFill>
                <a:schemeClr val="bg1">
                  <a:lumMod val="95000"/>
                  <a:lumOff val="5000"/>
                </a:schemeClr>
              </a:solidFill>
              <a:latin typeface="Arial" pitchFamily="34" charset="0"/>
              <a:cs typeface="Arial" pitchFamily="34" charset="0"/>
            </a:endParaRPr>
          </a:p>
          <a:p>
            <a:pPr marL="857250" lvl="1" indent="-342900"/>
            <a:r>
              <a:rPr lang="en-US" dirty="0" smtClean="0">
                <a:solidFill>
                  <a:schemeClr val="bg1">
                    <a:lumMod val="95000"/>
                    <a:lumOff val="5000"/>
                  </a:schemeClr>
                </a:solidFill>
                <a:latin typeface="Arial" pitchFamily="34" charset="0"/>
                <a:cs typeface="Arial" pitchFamily="34" charset="0"/>
              </a:rPr>
              <a:t>Train</a:t>
            </a:r>
            <a:r>
              <a:rPr lang="en-US" dirty="0">
                <a:solidFill>
                  <a:schemeClr val="bg1">
                    <a:lumMod val="95000"/>
                    <a:lumOff val="5000"/>
                  </a:schemeClr>
                </a:solidFill>
                <a:latin typeface="Arial" pitchFamily="34" charset="0"/>
                <a:cs typeface="Arial" pitchFamily="34" charset="0"/>
              </a:rPr>
              <a:t>: loss: 0.0268 - accuracy: 0.9932</a:t>
            </a:r>
          </a:p>
          <a:p>
            <a:pPr marL="857250" lvl="1" indent="-342900"/>
            <a:r>
              <a:rPr lang="en-US" dirty="0">
                <a:solidFill>
                  <a:schemeClr val="bg1">
                    <a:lumMod val="95000"/>
                    <a:lumOff val="5000"/>
                  </a:schemeClr>
                </a:solidFill>
                <a:latin typeface="Arial" pitchFamily="34" charset="0"/>
                <a:cs typeface="Arial" pitchFamily="34" charset="0"/>
              </a:rPr>
              <a:t>Test: loss: 2.0030 - accuracy: 0.7611</a:t>
            </a:r>
          </a:p>
        </p:txBody>
      </p:sp>
      <p:pic>
        <p:nvPicPr>
          <p:cNvPr id="7" name="Picture 11"/>
          <p:cNvPicPr>
            <a:picLocks noChangeAspect="1" noChangeArrowheads="1"/>
          </p:cNvPicPr>
          <p:nvPr/>
        </p:nvPicPr>
        <p:blipFill>
          <a:blip r:embed="rId4" cstate="print"/>
          <a:srcRect/>
          <a:stretch>
            <a:fillRect/>
          </a:stretch>
        </p:blipFill>
        <p:spPr bwMode="auto">
          <a:xfrm>
            <a:off x="1828800" y="5380037"/>
            <a:ext cx="2012950" cy="1477963"/>
          </a:xfrm>
          <a:prstGeom prst="rect">
            <a:avLst/>
          </a:prstGeom>
          <a:noFill/>
          <a:ln w="9525">
            <a:noFill/>
            <a:miter lim="800000"/>
            <a:headEnd/>
            <a:tailEnd/>
          </a:ln>
        </p:spPr>
      </p:pic>
      <p:pic>
        <p:nvPicPr>
          <p:cNvPr id="8" name="Picture 12"/>
          <p:cNvPicPr>
            <a:picLocks noChangeAspect="1" noChangeArrowheads="1"/>
          </p:cNvPicPr>
          <p:nvPr/>
        </p:nvPicPr>
        <p:blipFill>
          <a:blip r:embed="rId5" cstate="print"/>
          <a:srcRect/>
          <a:stretch>
            <a:fillRect/>
          </a:stretch>
        </p:blipFill>
        <p:spPr bwMode="auto">
          <a:xfrm>
            <a:off x="4648200" y="5380037"/>
            <a:ext cx="2012950" cy="14779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0"/>
            <a:ext cx="8229600" cy="914400"/>
          </a:xfrm>
        </p:spPr>
        <p:txBody>
          <a:bodyPr>
            <a:normAutofit fontScale="90000"/>
          </a:bodyPr>
          <a:lstStyle/>
          <a:p>
            <a:pPr algn="l"/>
            <a:r>
              <a:rPr lang="en-US" sz="2400" dirty="0" smtClean="0"/>
              <a:t> </a:t>
            </a:r>
            <a:br>
              <a:rPr lang="en-US" sz="2400" dirty="0" smtClean="0"/>
            </a:br>
            <a:r>
              <a:rPr lang="en-US" sz="2400" dirty="0" smtClean="0">
                <a:solidFill>
                  <a:schemeClr val="bg1">
                    <a:lumMod val="95000"/>
                    <a:lumOff val="5000"/>
                  </a:schemeClr>
                </a:solidFill>
                <a:latin typeface="Arial" pitchFamily="34" charset="0"/>
                <a:cs typeface="Arial" pitchFamily="34" charset="0"/>
              </a:rPr>
              <a:t>Comparison:</a:t>
            </a:r>
            <a:r>
              <a:rPr lang="en-US" sz="2400" dirty="0" smtClean="0">
                <a:solidFill>
                  <a:schemeClr val="bg1">
                    <a:lumMod val="95000"/>
                    <a:lumOff val="5000"/>
                  </a:schemeClr>
                </a:solidFill>
              </a:rPr>
              <a:t/>
            </a:r>
            <a:br>
              <a:rPr lang="en-US" sz="2400" dirty="0" smtClean="0">
                <a:solidFill>
                  <a:schemeClr val="bg1">
                    <a:lumMod val="95000"/>
                    <a:lumOff val="5000"/>
                  </a:schemeClr>
                </a:solidFill>
              </a:rPr>
            </a:br>
            <a:endParaRPr lang="en-US" sz="2400" dirty="0"/>
          </a:p>
        </p:txBody>
      </p:sp>
      <p:graphicFrame>
        <p:nvGraphicFramePr>
          <p:cNvPr id="5" name="Content Placeholder 4"/>
          <p:cNvGraphicFramePr>
            <a:graphicFrameLocks noGrp="1"/>
          </p:cNvGraphicFramePr>
          <p:nvPr>
            <p:ph idx="1"/>
          </p:nvPr>
        </p:nvGraphicFramePr>
        <p:xfrm>
          <a:off x="533400" y="2667000"/>
          <a:ext cx="8229600" cy="1483360"/>
        </p:xfrm>
        <a:graphic>
          <a:graphicData uri="http://schemas.openxmlformats.org/drawingml/2006/table">
            <a:tbl>
              <a:tblPr firstRow="1" bandRow="1">
                <a:tableStyleId>{93296810-A885-4BE3-A3E7-6D5BEEA58F35}</a:tableStyleId>
              </a:tblPr>
              <a:tblGrid>
                <a:gridCol w="1645920"/>
                <a:gridCol w="1645920"/>
                <a:gridCol w="1645920"/>
                <a:gridCol w="1645920"/>
                <a:gridCol w="1645920"/>
              </a:tblGrid>
              <a:tr h="370840">
                <a:tc>
                  <a:txBody>
                    <a:bodyPr/>
                    <a:lstStyle/>
                    <a:p>
                      <a:pPr algn="ctr"/>
                      <a:endParaRPr lang="en-US" dirty="0"/>
                    </a:p>
                  </a:txBody>
                  <a:tcPr/>
                </a:tc>
                <a:tc>
                  <a:txBody>
                    <a:bodyPr/>
                    <a:lstStyle/>
                    <a:p>
                      <a:pPr algn="ctr"/>
                      <a:r>
                        <a:rPr lang="en-US" dirty="0" smtClean="0"/>
                        <a:t>Train loss </a:t>
                      </a:r>
                      <a:endParaRPr lang="en-US" dirty="0"/>
                    </a:p>
                  </a:txBody>
                  <a:tcPr/>
                </a:tc>
                <a:tc>
                  <a:txBody>
                    <a:bodyPr/>
                    <a:lstStyle/>
                    <a:p>
                      <a:pPr algn="ctr"/>
                      <a:r>
                        <a:rPr lang="en-US" dirty="0" smtClean="0"/>
                        <a:t>Test loss</a:t>
                      </a:r>
                      <a:endParaRPr lang="en-US" dirty="0"/>
                    </a:p>
                  </a:txBody>
                  <a:tcPr/>
                </a:tc>
                <a:tc>
                  <a:txBody>
                    <a:bodyPr/>
                    <a:lstStyle/>
                    <a:p>
                      <a:pPr algn="ctr"/>
                      <a:r>
                        <a:rPr lang="en-US" dirty="0" smtClean="0"/>
                        <a:t>Train acc</a:t>
                      </a:r>
                      <a:endParaRPr lang="en-US" dirty="0"/>
                    </a:p>
                  </a:txBody>
                  <a:tcPr/>
                </a:tc>
                <a:tc>
                  <a:txBody>
                    <a:bodyPr/>
                    <a:lstStyle/>
                    <a:p>
                      <a:pPr algn="ctr"/>
                      <a:r>
                        <a:rPr lang="en-US" dirty="0" smtClean="0"/>
                        <a:t>Test acc</a:t>
                      </a:r>
                      <a:endParaRPr lang="en-US" dirty="0"/>
                    </a:p>
                  </a:txBody>
                  <a:tcPr/>
                </a:tc>
              </a:tr>
              <a:tr h="370840">
                <a:tc>
                  <a:txBody>
                    <a:bodyPr/>
                    <a:lstStyle/>
                    <a:p>
                      <a:pPr algn="ctr"/>
                      <a:r>
                        <a:rPr lang="en-US" dirty="0" smtClean="0"/>
                        <a:t>Two blocks</a:t>
                      </a:r>
                      <a:endParaRPr lang="en-US" dirty="0"/>
                    </a:p>
                  </a:txBody>
                  <a:tcPr/>
                </a:tc>
                <a:tc>
                  <a:txBody>
                    <a:bodyPr/>
                    <a:lstStyle/>
                    <a:p>
                      <a:pPr algn="ctr"/>
                      <a:r>
                        <a:rPr lang="en-US" dirty="0" smtClean="0"/>
                        <a:t>0.0031</a:t>
                      </a:r>
                      <a:endParaRPr lang="en-US" dirty="0"/>
                    </a:p>
                  </a:txBody>
                  <a:tcPr/>
                </a:tc>
                <a:tc>
                  <a:txBody>
                    <a:bodyPr/>
                    <a:lstStyle/>
                    <a:p>
                      <a:pPr algn="ctr"/>
                      <a:r>
                        <a:rPr lang="en-US" dirty="0" smtClean="0"/>
                        <a:t>6.1492</a:t>
                      </a:r>
                      <a:endParaRPr lang="en-US" dirty="0"/>
                    </a:p>
                  </a:txBody>
                  <a:tcPr/>
                </a:tc>
                <a:tc>
                  <a:txBody>
                    <a:bodyPr/>
                    <a:lstStyle/>
                    <a:p>
                      <a:pPr algn="ctr"/>
                      <a:r>
                        <a:rPr lang="en-US" dirty="0" smtClean="0"/>
                        <a:t>0.9993</a:t>
                      </a:r>
                      <a:endParaRPr lang="en-US" dirty="0"/>
                    </a:p>
                  </a:txBody>
                  <a:tcPr/>
                </a:tc>
                <a:tc>
                  <a:txBody>
                    <a:bodyPr/>
                    <a:lstStyle/>
                    <a:p>
                      <a:pPr algn="ctr"/>
                      <a:r>
                        <a:rPr lang="en-US" dirty="0" smtClean="0"/>
                        <a:t>0.7492</a:t>
                      </a:r>
                      <a:endParaRPr lang="en-US" dirty="0"/>
                    </a:p>
                  </a:txBody>
                  <a:tcPr/>
                </a:tc>
              </a:tr>
              <a:tr h="370840">
                <a:tc>
                  <a:txBody>
                    <a:bodyPr/>
                    <a:lstStyle/>
                    <a:p>
                      <a:pPr algn="ctr"/>
                      <a:r>
                        <a:rPr lang="en-US" dirty="0" smtClean="0"/>
                        <a:t>Three blocks</a:t>
                      </a:r>
                      <a:endParaRPr lang="en-US" dirty="0"/>
                    </a:p>
                  </a:txBody>
                  <a:tcPr/>
                </a:tc>
                <a:tc>
                  <a:txBody>
                    <a:bodyPr/>
                    <a:lstStyle/>
                    <a:p>
                      <a:pPr algn="ctr"/>
                      <a:r>
                        <a:rPr lang="en-US" dirty="0" smtClean="0"/>
                        <a:t>0.0369</a:t>
                      </a:r>
                      <a:endParaRPr lang="en-US" dirty="0"/>
                    </a:p>
                  </a:txBody>
                  <a:tcPr/>
                </a:tc>
                <a:tc>
                  <a:txBody>
                    <a:bodyPr/>
                    <a:lstStyle/>
                    <a:p>
                      <a:pPr algn="ctr"/>
                      <a:r>
                        <a:rPr lang="en-US" dirty="0" smtClean="0"/>
                        <a:t>5.0385</a:t>
                      </a:r>
                      <a:endParaRPr lang="en-US" dirty="0"/>
                    </a:p>
                  </a:txBody>
                  <a:tcPr/>
                </a:tc>
                <a:tc>
                  <a:txBody>
                    <a:bodyPr/>
                    <a:lstStyle/>
                    <a:p>
                      <a:pPr algn="ctr"/>
                      <a:r>
                        <a:rPr lang="en-US" dirty="0" smtClean="0"/>
                        <a:t>0.9934</a:t>
                      </a:r>
                      <a:endParaRPr lang="en-US" dirty="0"/>
                    </a:p>
                  </a:txBody>
                  <a:tcPr/>
                </a:tc>
                <a:tc>
                  <a:txBody>
                    <a:bodyPr/>
                    <a:lstStyle/>
                    <a:p>
                      <a:pPr algn="ctr"/>
                      <a:r>
                        <a:rPr lang="en-US" dirty="0" smtClean="0"/>
                        <a:t>0.7595</a:t>
                      </a:r>
                      <a:endParaRPr lang="en-US" dirty="0"/>
                    </a:p>
                  </a:txBody>
                  <a:tcPr/>
                </a:tc>
              </a:tr>
              <a:tr h="370840">
                <a:tc>
                  <a:txBody>
                    <a:bodyPr/>
                    <a:lstStyle/>
                    <a:p>
                      <a:pPr algn="ctr"/>
                      <a:r>
                        <a:rPr lang="en-US" dirty="0" smtClean="0"/>
                        <a:t>Four blocks</a:t>
                      </a:r>
                      <a:endParaRPr lang="en-US" dirty="0"/>
                    </a:p>
                  </a:txBody>
                  <a:tcPr/>
                </a:tc>
                <a:tc>
                  <a:txBody>
                    <a:bodyPr/>
                    <a:lstStyle/>
                    <a:p>
                      <a:pPr algn="ctr"/>
                      <a:r>
                        <a:rPr lang="en-US" dirty="0" smtClean="0"/>
                        <a:t>0.0268</a:t>
                      </a:r>
                      <a:endParaRPr lang="en-US" dirty="0"/>
                    </a:p>
                  </a:txBody>
                  <a:tcPr/>
                </a:tc>
                <a:tc>
                  <a:txBody>
                    <a:bodyPr/>
                    <a:lstStyle/>
                    <a:p>
                      <a:pPr algn="ctr"/>
                      <a:r>
                        <a:rPr lang="en-US" dirty="0" smtClean="0"/>
                        <a:t>2.0030</a:t>
                      </a:r>
                      <a:endParaRPr lang="en-US" dirty="0"/>
                    </a:p>
                  </a:txBody>
                  <a:tcPr/>
                </a:tc>
                <a:tc>
                  <a:txBody>
                    <a:bodyPr/>
                    <a:lstStyle/>
                    <a:p>
                      <a:pPr algn="ctr"/>
                      <a:r>
                        <a:rPr lang="en-US" dirty="0" smtClean="0"/>
                        <a:t>0.9932</a:t>
                      </a:r>
                      <a:endParaRPr lang="en-US" dirty="0"/>
                    </a:p>
                  </a:txBody>
                  <a:tcPr/>
                </a:tc>
                <a:tc>
                  <a:txBody>
                    <a:bodyPr/>
                    <a:lstStyle/>
                    <a:p>
                      <a:pPr algn="ctr"/>
                      <a:r>
                        <a:rPr lang="en-US" dirty="0" smtClean="0"/>
                        <a:t>0.7611</a:t>
                      </a:r>
                      <a:endParaRPr lang="en-US" dirty="0"/>
                    </a:p>
                  </a:txBody>
                  <a:tcPr/>
                </a:tc>
              </a:tr>
            </a:tbl>
          </a:graphicData>
        </a:graphic>
      </p:graphicFrame>
      <p:pic>
        <p:nvPicPr>
          <p:cNvPr id="4" name="Diagram 10"/>
          <p:cNvPicPr>
            <a:picLocks noChangeArrowheads="1"/>
          </p:cNvPicPr>
          <p:nvPr/>
        </p:nvPicPr>
        <p:blipFill>
          <a:blip r:embed="rId2" cstate="print"/>
          <a:srcRect/>
          <a:stretch>
            <a:fillRect/>
          </a:stretch>
        </p:blipFill>
        <p:spPr bwMode="auto">
          <a:xfrm>
            <a:off x="381000" y="228600"/>
            <a:ext cx="8013700" cy="1079500"/>
          </a:xfrm>
          <a:prstGeom prst="rect">
            <a:avLst/>
          </a:prstGeom>
          <a:noFill/>
        </p:spPr>
      </p:pic>
      <p:pic>
        <p:nvPicPr>
          <p:cNvPr id="7" name="Picture 11"/>
          <p:cNvPicPr>
            <a:picLocks noChangeAspect="1" noChangeArrowheads="1"/>
          </p:cNvPicPr>
          <p:nvPr/>
        </p:nvPicPr>
        <p:blipFill>
          <a:blip r:embed="rId3" cstate="print"/>
          <a:srcRect/>
          <a:stretch>
            <a:fillRect/>
          </a:stretch>
        </p:blipFill>
        <p:spPr bwMode="auto">
          <a:xfrm>
            <a:off x="762000" y="5638800"/>
            <a:ext cx="2693987" cy="635000"/>
          </a:xfrm>
          <a:prstGeom prst="rect">
            <a:avLst/>
          </a:prstGeom>
          <a:noFill/>
          <a:ln w="9525">
            <a:noFill/>
            <a:miter lim="800000"/>
            <a:headEnd/>
            <a:tailEnd/>
          </a:ln>
        </p:spPr>
      </p:pic>
      <p:pic>
        <p:nvPicPr>
          <p:cNvPr id="8" name="Picture 12"/>
          <p:cNvPicPr>
            <a:picLocks noChangeAspect="1" noChangeArrowheads="1"/>
          </p:cNvPicPr>
          <p:nvPr/>
        </p:nvPicPr>
        <p:blipFill>
          <a:blip r:embed="rId4" cstate="print"/>
          <a:srcRect/>
          <a:stretch>
            <a:fillRect/>
          </a:stretch>
        </p:blipFill>
        <p:spPr bwMode="auto">
          <a:xfrm>
            <a:off x="4724400" y="5638800"/>
            <a:ext cx="2692400" cy="633413"/>
          </a:xfrm>
          <a:prstGeom prst="rect">
            <a:avLst/>
          </a:prstGeom>
          <a:noFill/>
          <a:ln w="9525">
            <a:noFill/>
            <a:miter lim="800000"/>
            <a:headEnd/>
            <a:tailEnd/>
          </a:ln>
        </p:spPr>
      </p:pic>
      <p:sp>
        <p:nvSpPr>
          <p:cNvPr id="9" name="Rectangle 8"/>
          <p:cNvSpPr/>
          <p:nvPr/>
        </p:nvSpPr>
        <p:spPr>
          <a:xfrm>
            <a:off x="609600" y="4648200"/>
            <a:ext cx="7086600" cy="677108"/>
          </a:xfrm>
          <a:prstGeom prst="rect">
            <a:avLst/>
          </a:prstGeom>
        </p:spPr>
        <p:txBody>
          <a:bodyPr wrap="square">
            <a:spAutoFit/>
          </a:bodyPr>
          <a:lstStyle/>
          <a:p>
            <a:pPr marL="285750" indent="-285750">
              <a:buFont typeface="Arial" panose="020B0604020202020204" pitchFamily="34" charset="0"/>
              <a:buChar char="•"/>
              <a:defRPr/>
            </a:pPr>
            <a:r>
              <a:rPr lang="x-none" sz="2000">
                <a:solidFill>
                  <a:schemeClr val="bg1">
                    <a:lumMod val="95000"/>
                    <a:lumOff val="5000"/>
                  </a:schemeClr>
                </a:solidFill>
                <a:latin typeface="Arial" pitchFamily="34" charset="0"/>
                <a:cs typeface="Arial" pitchFamily="34" charset="0"/>
              </a:rPr>
              <a:t>No much difference between three and four blocks</a:t>
            </a:r>
          </a:p>
          <a:p>
            <a:pPr marL="685800" lvl="1">
              <a:buFont typeface="Arial" panose="020B0604020202020204" pitchFamily="34" charset="0"/>
              <a:buChar char="•"/>
              <a:defRPr/>
            </a:pPr>
            <a:r>
              <a:rPr lang="en-GB" dirty="0">
                <a:solidFill>
                  <a:schemeClr val="bg1">
                    <a:lumMod val="95000"/>
                    <a:lumOff val="5000"/>
                  </a:schemeClr>
                </a:solidFill>
                <a:latin typeface="Arial" pitchFamily="34" charset="0"/>
                <a:cs typeface="Arial" pitchFamily="34" charset="0"/>
              </a:rPr>
              <a:t>T</a:t>
            </a:r>
            <a:r>
              <a:rPr lang="x-none">
                <a:solidFill>
                  <a:schemeClr val="bg1">
                    <a:lumMod val="95000"/>
                    <a:lumOff val="5000"/>
                  </a:schemeClr>
                </a:solidFill>
                <a:latin typeface="Arial" pitchFamily="34" charset="0"/>
                <a:cs typeface="Arial" pitchFamily="34" charset="0"/>
              </a:rPr>
              <a:t>rade-off between “time and computation” and “accuracy”</a:t>
            </a:r>
            <a:endParaRPr lang="x-none" dirty="0">
              <a:solidFill>
                <a:schemeClr val="bg1">
                  <a:lumMod val="95000"/>
                  <a:lumOff val="5000"/>
                </a:schemeClr>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143000"/>
            <a:ext cx="8229600" cy="609600"/>
          </a:xfrm>
        </p:spPr>
        <p:txBody>
          <a:bodyPr>
            <a:normAutofit fontScale="90000"/>
          </a:bodyPr>
          <a:lstStyle/>
          <a:p>
            <a:pPr algn="l"/>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
            </a:r>
            <a:br>
              <a:rPr lang="en-US" sz="2400" dirty="0" smtClean="0">
                <a:solidFill>
                  <a:schemeClr val="bg1">
                    <a:lumMod val="95000"/>
                    <a:lumOff val="5000"/>
                  </a:schemeClr>
                </a:solidFill>
              </a:rPr>
            </a:br>
            <a:r>
              <a:rPr lang="en-US" sz="2400" dirty="0" smtClean="0">
                <a:solidFill>
                  <a:schemeClr val="bg1">
                    <a:lumMod val="95000"/>
                    <a:lumOff val="5000"/>
                  </a:schemeClr>
                </a:solidFill>
              </a:rPr>
              <a:t>My</a:t>
            </a:r>
            <a:r>
              <a:rPr lang="x-none" sz="2400" smtClean="0">
                <a:solidFill>
                  <a:schemeClr val="bg1">
                    <a:lumMod val="95000"/>
                    <a:lumOff val="5000"/>
                  </a:schemeClr>
                </a:solidFill>
              </a:rPr>
              <a:t>Model: Three blocks of VGG</a:t>
            </a:r>
            <a:r>
              <a:rPr lang="en-US" sz="2400" dirty="0" smtClean="0">
                <a:solidFill>
                  <a:schemeClr val="bg1">
                    <a:lumMod val="95000"/>
                    <a:lumOff val="5000"/>
                  </a:schemeClr>
                </a:solidFill>
              </a:rPr>
              <a:t>:</a:t>
            </a:r>
            <a:br>
              <a:rPr lang="en-US" sz="2400" dirty="0" smtClean="0">
                <a:solidFill>
                  <a:schemeClr val="bg1">
                    <a:lumMod val="95000"/>
                    <a:lumOff val="5000"/>
                  </a:schemeClr>
                </a:solidFill>
              </a:rPr>
            </a:br>
            <a:endParaRPr lang="en-US" sz="2400" dirty="0"/>
          </a:p>
        </p:txBody>
      </p:sp>
      <p:sp>
        <p:nvSpPr>
          <p:cNvPr id="3" name="Subtitle 2"/>
          <p:cNvSpPr>
            <a:spLocks noGrp="1"/>
          </p:cNvSpPr>
          <p:nvPr>
            <p:ph type="subTitle" idx="1"/>
          </p:nvPr>
        </p:nvSpPr>
        <p:spPr>
          <a:xfrm>
            <a:off x="381000" y="1676400"/>
            <a:ext cx="7848600" cy="5029200"/>
          </a:xfrm>
        </p:spPr>
        <p:txBody>
          <a:bodyPr>
            <a:normAutofit/>
          </a:bodyPr>
          <a:lstStyle/>
          <a:p>
            <a:pPr algn="l"/>
            <a:r>
              <a:rPr lang="en-US" sz="2000" dirty="0" smtClean="0">
                <a:solidFill>
                  <a:schemeClr val="bg1">
                    <a:lumMod val="95000"/>
                    <a:lumOff val="5000"/>
                  </a:schemeClr>
                </a:solidFill>
                <a:latin typeface="Arial" pitchFamily="34" charset="0"/>
                <a:cs typeface="Arial" pitchFamily="34" charset="0"/>
              </a:rPr>
              <a:t>We have: </a:t>
            </a:r>
            <a:endParaRPr lang="x-none" sz="2000" smtClean="0">
              <a:solidFill>
                <a:schemeClr val="bg1">
                  <a:lumMod val="95000"/>
                  <a:lumOff val="5000"/>
                </a:schemeClr>
              </a:solidFill>
              <a:latin typeface="Arial" pitchFamily="34" charset="0"/>
              <a:cs typeface="Arial" pitchFamily="34" charset="0"/>
            </a:endParaRPr>
          </a:p>
        </p:txBody>
      </p:sp>
      <p:pic>
        <p:nvPicPr>
          <p:cNvPr id="4" name="Diagram 10"/>
          <p:cNvPicPr>
            <a:picLocks noChangeArrowheads="1"/>
          </p:cNvPicPr>
          <p:nvPr/>
        </p:nvPicPr>
        <p:blipFill>
          <a:blip r:embed="rId2" cstate="print"/>
          <a:srcRect/>
          <a:stretch>
            <a:fillRect/>
          </a:stretch>
        </p:blipFill>
        <p:spPr bwMode="auto">
          <a:xfrm>
            <a:off x="381000" y="-152400"/>
            <a:ext cx="8013700" cy="1295400"/>
          </a:xfrm>
          <a:prstGeom prst="rect">
            <a:avLst/>
          </a:prstGeom>
          <a:noFill/>
        </p:spPr>
      </p:pic>
      <p:pic>
        <p:nvPicPr>
          <p:cNvPr id="6" name="Picture 14"/>
          <p:cNvPicPr>
            <a:picLocks noChangeAspect="1" noChangeArrowheads="1"/>
          </p:cNvPicPr>
          <p:nvPr/>
        </p:nvPicPr>
        <p:blipFill>
          <a:blip r:embed="rId3" cstate="print"/>
          <a:srcRect/>
          <a:stretch>
            <a:fillRect/>
          </a:stretch>
        </p:blipFill>
        <p:spPr bwMode="auto">
          <a:xfrm>
            <a:off x="838200" y="2362200"/>
            <a:ext cx="2520950" cy="1447799"/>
          </a:xfrm>
          <a:prstGeom prst="rect">
            <a:avLst/>
          </a:prstGeom>
          <a:noFill/>
          <a:ln w="9525">
            <a:noFill/>
            <a:miter lim="800000"/>
            <a:headEnd/>
            <a:tailEnd/>
          </a:ln>
        </p:spPr>
      </p:pic>
      <p:pic>
        <p:nvPicPr>
          <p:cNvPr id="7" name="Picture 15"/>
          <p:cNvPicPr>
            <a:picLocks noChangeAspect="1" noChangeArrowheads="1"/>
          </p:cNvPicPr>
          <p:nvPr/>
        </p:nvPicPr>
        <p:blipFill>
          <a:blip r:embed="rId4" cstate="print"/>
          <a:srcRect/>
          <a:stretch>
            <a:fillRect/>
          </a:stretch>
        </p:blipFill>
        <p:spPr bwMode="auto">
          <a:xfrm>
            <a:off x="4343400" y="2362200"/>
            <a:ext cx="2520950" cy="1447800"/>
          </a:xfrm>
          <a:prstGeom prst="rect">
            <a:avLst/>
          </a:prstGeom>
          <a:noFill/>
          <a:ln w="9525">
            <a:noFill/>
            <a:miter lim="800000"/>
            <a:headEnd/>
            <a:tailEnd/>
          </a:ln>
        </p:spPr>
      </p:pic>
      <p:sp>
        <p:nvSpPr>
          <p:cNvPr id="8" name="Rectangle 7"/>
          <p:cNvSpPr/>
          <p:nvPr/>
        </p:nvSpPr>
        <p:spPr>
          <a:xfrm>
            <a:off x="914400" y="3733800"/>
            <a:ext cx="7696200" cy="3520964"/>
          </a:xfrm>
          <a:prstGeom prst="rect">
            <a:avLst/>
          </a:prstGeom>
        </p:spPr>
        <p:txBody>
          <a:bodyPr wrap="square">
            <a:spAutoFit/>
          </a:bodyPr>
          <a:lstStyle/>
          <a:p>
            <a:pPr marL="342900" indent="-342900">
              <a:spcBef>
                <a:spcPct val="20000"/>
              </a:spcBef>
              <a:buClr>
                <a:srgbClr val="822433"/>
              </a:buClr>
              <a:buFontTx/>
              <a:buChar char="•"/>
            </a:pPr>
            <a:r>
              <a:rPr lang="en-GB" dirty="0">
                <a:solidFill>
                  <a:schemeClr val="bg1">
                    <a:lumMod val="95000"/>
                    <a:lumOff val="5000"/>
                  </a:schemeClr>
                </a:solidFill>
                <a:latin typeface="Arial" pitchFamily="34" charset="0"/>
                <a:cs typeface="Arial" pitchFamily="34" charset="0"/>
              </a:rPr>
              <a:t>I</a:t>
            </a:r>
            <a:r>
              <a:rPr lang="en-US" dirty="0">
                <a:solidFill>
                  <a:schemeClr val="bg1">
                    <a:lumMod val="95000"/>
                    <a:lumOff val="5000"/>
                  </a:schemeClr>
                </a:solidFill>
                <a:latin typeface="Arial" pitchFamily="34" charset="0"/>
                <a:cs typeface="Arial" pitchFamily="34" charset="0"/>
              </a:rPr>
              <a:t>ncreasing the validation loss after 10 epochs</a:t>
            </a:r>
          </a:p>
          <a:p>
            <a:pPr marL="342900" indent="-342900">
              <a:spcBef>
                <a:spcPct val="20000"/>
              </a:spcBef>
              <a:buClr>
                <a:srgbClr val="822433"/>
              </a:buClr>
              <a:buFontTx/>
              <a:buChar char="•"/>
            </a:pPr>
            <a:r>
              <a:rPr lang="en-US" dirty="0">
                <a:solidFill>
                  <a:schemeClr val="bg1">
                    <a:lumMod val="95000"/>
                    <a:lumOff val="5000"/>
                  </a:schemeClr>
                </a:solidFill>
                <a:latin typeface="Arial" pitchFamily="34" charset="0"/>
                <a:cs typeface="Arial" pitchFamily="34" charset="0"/>
              </a:rPr>
              <a:t>The gap between validation and train </a:t>
            </a:r>
            <a:r>
              <a:rPr lang="en-US" dirty="0" smtClean="0">
                <a:solidFill>
                  <a:schemeClr val="bg1">
                    <a:lumMod val="95000"/>
                    <a:lumOff val="5000"/>
                  </a:schemeClr>
                </a:solidFill>
                <a:latin typeface="Arial" pitchFamily="34" charset="0"/>
                <a:cs typeface="Arial" pitchFamily="34" charset="0"/>
              </a:rPr>
              <a:t>accuracy</a:t>
            </a:r>
          </a:p>
          <a:p>
            <a:pPr marL="342900" indent="-342900">
              <a:spcBef>
                <a:spcPct val="20000"/>
              </a:spcBef>
              <a:buClr>
                <a:srgbClr val="822433"/>
              </a:buClr>
              <a:buFontTx/>
              <a:buChar char="•"/>
            </a:pPr>
            <a:endParaRPr lang="en-US" dirty="0">
              <a:solidFill>
                <a:schemeClr val="bg1">
                  <a:lumMod val="95000"/>
                  <a:lumOff val="5000"/>
                </a:schemeClr>
              </a:solidFill>
              <a:latin typeface="Arial" pitchFamily="34" charset="0"/>
              <a:cs typeface="Arial" pitchFamily="34" charset="0"/>
            </a:endParaRPr>
          </a:p>
          <a:p>
            <a:pPr marL="342900" indent="-342900">
              <a:buClr>
                <a:srgbClr val="822433"/>
              </a:buClr>
            </a:pPr>
            <a:r>
              <a:rPr lang="en-US" sz="2000" dirty="0" smtClean="0">
                <a:solidFill>
                  <a:schemeClr val="bg1">
                    <a:lumMod val="95000"/>
                    <a:lumOff val="5000"/>
                  </a:schemeClr>
                </a:solidFill>
                <a:latin typeface="Arial" pitchFamily="34" charset="0"/>
                <a:cs typeface="Arial" pitchFamily="34" charset="0"/>
              </a:rPr>
              <a:t>Enhance model:</a:t>
            </a:r>
          </a:p>
          <a:p>
            <a:pPr marL="742950" lvl="1" indent="-285750">
              <a:buFont typeface="Arial" pitchFamily="34" charset="0"/>
              <a:buChar char="•"/>
            </a:pPr>
            <a:r>
              <a:rPr lang="en-US" sz="1600" dirty="0" smtClean="0">
                <a:solidFill>
                  <a:schemeClr val="bg1">
                    <a:lumMod val="95000"/>
                    <a:lumOff val="5000"/>
                  </a:schemeClr>
                </a:solidFill>
                <a:latin typeface="Arial" pitchFamily="34" charset="0"/>
                <a:cs typeface="Arial" pitchFamily="34" charset="0"/>
              </a:rPr>
              <a:t>Data pre-processing		</a:t>
            </a:r>
          </a:p>
          <a:p>
            <a:pPr marL="742950" lvl="1" indent="-285750">
              <a:buFont typeface="Arial" pitchFamily="34" charset="0"/>
              <a:buChar char="•"/>
            </a:pPr>
            <a:r>
              <a:rPr lang="en-US" sz="1600" dirty="0" smtClean="0">
                <a:solidFill>
                  <a:schemeClr val="bg1">
                    <a:lumMod val="95000"/>
                    <a:lumOff val="5000"/>
                  </a:schemeClr>
                </a:solidFill>
                <a:latin typeface="Arial" pitchFamily="34" charset="0"/>
                <a:cs typeface="Arial" pitchFamily="34" charset="0"/>
              </a:rPr>
              <a:t>Drop-out</a:t>
            </a:r>
          </a:p>
          <a:p>
            <a:pPr marL="742950" lvl="1" indent="-285750">
              <a:buFont typeface="Arial" pitchFamily="34" charset="0"/>
              <a:buChar char="•"/>
            </a:pPr>
            <a:r>
              <a:rPr lang="en-US" sz="1600" dirty="0" smtClean="0">
                <a:solidFill>
                  <a:schemeClr val="bg1">
                    <a:lumMod val="95000"/>
                    <a:lumOff val="5000"/>
                  </a:schemeClr>
                </a:solidFill>
                <a:latin typeface="Arial" pitchFamily="34" charset="0"/>
                <a:cs typeface="Arial" pitchFamily="34" charset="0"/>
              </a:rPr>
              <a:t>Data augmentation</a:t>
            </a:r>
          </a:p>
          <a:p>
            <a:pPr marL="742950" lvl="1" indent="-285750">
              <a:buFont typeface="Arial" panose="020B0604020202020204" pitchFamily="34" charset="0"/>
              <a:buChar char="•"/>
              <a:defRPr/>
            </a:pPr>
            <a:r>
              <a:rPr lang="x-none" sz="1600">
                <a:solidFill>
                  <a:schemeClr val="bg1">
                    <a:lumMod val="95000"/>
                    <a:lumOff val="5000"/>
                  </a:schemeClr>
                </a:solidFill>
                <a:latin typeface="Arial" pitchFamily="34" charset="0"/>
                <a:cs typeface="Arial" pitchFamily="34" charset="0"/>
              </a:rPr>
              <a:t>Batch Normalization</a:t>
            </a:r>
          </a:p>
          <a:p>
            <a:pPr marL="742950" lvl="1" indent="-285750">
              <a:buFont typeface="Arial" panose="020B0604020202020204" pitchFamily="34" charset="0"/>
              <a:buChar char="•"/>
              <a:defRPr/>
            </a:pPr>
            <a:endParaRPr lang="x-none" sz="400">
              <a:solidFill>
                <a:schemeClr val="bg1">
                  <a:lumMod val="95000"/>
                  <a:lumOff val="5000"/>
                </a:schemeClr>
              </a:solidFill>
              <a:latin typeface="Arial" pitchFamily="34" charset="0"/>
              <a:cs typeface="Arial" pitchFamily="34" charset="0"/>
            </a:endParaRPr>
          </a:p>
          <a:p>
            <a:pPr marL="742950" lvl="1" indent="-285750">
              <a:buFont typeface="Arial" panose="020B0604020202020204" pitchFamily="34" charset="0"/>
              <a:buChar char="•"/>
              <a:defRPr/>
            </a:pPr>
            <a:r>
              <a:rPr lang="x-none" sz="1600">
                <a:solidFill>
                  <a:schemeClr val="bg1">
                    <a:lumMod val="95000"/>
                    <a:lumOff val="5000"/>
                  </a:schemeClr>
                </a:solidFill>
                <a:latin typeface="Arial" pitchFamily="34" charset="0"/>
                <a:cs typeface="Arial" pitchFamily="34" charset="0"/>
              </a:rPr>
              <a:t>Regularization</a:t>
            </a:r>
          </a:p>
          <a:p>
            <a:pPr marL="742950" lvl="1" indent="-285750">
              <a:buFont typeface="Arial" panose="020B0604020202020204" pitchFamily="34" charset="0"/>
              <a:buChar char="•"/>
              <a:defRPr/>
            </a:pPr>
            <a:endParaRPr lang="x-none" sz="400">
              <a:solidFill>
                <a:schemeClr val="bg1">
                  <a:lumMod val="95000"/>
                  <a:lumOff val="5000"/>
                </a:schemeClr>
              </a:solidFill>
              <a:latin typeface="Arial" pitchFamily="34" charset="0"/>
              <a:cs typeface="Arial" pitchFamily="34" charset="0"/>
            </a:endParaRPr>
          </a:p>
          <a:p>
            <a:pPr marL="742950" lvl="1" indent="-285750">
              <a:buFont typeface="Arial" panose="020B0604020202020204" pitchFamily="34" charset="0"/>
              <a:buChar char="•"/>
              <a:defRPr/>
            </a:pPr>
            <a:r>
              <a:rPr lang="x-none" sz="1600">
                <a:solidFill>
                  <a:schemeClr val="bg1">
                    <a:lumMod val="95000"/>
                    <a:lumOff val="5000"/>
                  </a:schemeClr>
                </a:solidFill>
                <a:latin typeface="Arial" pitchFamily="34" charset="0"/>
                <a:cs typeface="Arial" pitchFamily="34" charset="0"/>
              </a:rPr>
              <a:t>Parameter Initialization</a:t>
            </a:r>
          </a:p>
          <a:p>
            <a:pPr marL="742950" lvl="1" indent="-285750">
              <a:buFont typeface="Arial" pitchFamily="34" charset="0"/>
              <a:buChar char="•"/>
            </a:pPr>
            <a:endParaRPr lang="en-US" sz="1600" dirty="0" smtClean="0">
              <a:solidFill>
                <a:srgbClr val="411219"/>
              </a:solidFill>
            </a:endParaRPr>
          </a:p>
          <a:p>
            <a:pPr marL="342900" indent="-342900">
              <a:spcBef>
                <a:spcPct val="20000"/>
              </a:spcBef>
              <a:buClr>
                <a:srgbClr val="822433"/>
              </a:buClr>
              <a:buFontTx/>
              <a:buChar char="•"/>
            </a:pPr>
            <a:endParaRPr lang="en-US" dirty="0">
              <a:solidFill>
                <a:schemeClr val="bg1">
                  <a:lumMod val="95000"/>
                  <a:lumOff val="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2681</TotalTime>
  <Words>1152</Words>
  <Application>Microsoft Office PowerPoint</Application>
  <PresentationFormat>On-screen Show (4:3)</PresentationFormat>
  <Paragraphs>355</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Apex</vt:lpstr>
      <vt:lpstr>     CNN image classification </vt:lpstr>
      <vt:lpstr> Outline:</vt:lpstr>
      <vt:lpstr>  Data set CIFAR-10 dataset:  </vt:lpstr>
      <vt:lpstr>  VGG model </vt:lpstr>
      <vt:lpstr>  Optimal number of blocks </vt:lpstr>
      <vt:lpstr>  Three blocks of VGG: </vt:lpstr>
      <vt:lpstr>  Four blocks of VGG: </vt:lpstr>
      <vt:lpstr>  Comparison: </vt:lpstr>
      <vt:lpstr>         MyModel: Three blocks of VGG: </vt:lpstr>
      <vt:lpstr>normalization vs Standardization:</vt:lpstr>
      <vt:lpstr> Normalization vs Standardization: </vt:lpstr>
      <vt:lpstr>    Drop-out </vt:lpstr>
      <vt:lpstr>Experiments: </vt:lpstr>
      <vt:lpstr>Accuracy:</vt:lpstr>
      <vt:lpstr> Comparison: </vt:lpstr>
      <vt:lpstr> Data augmentation: </vt:lpstr>
      <vt:lpstr> Data augmentation:</vt:lpstr>
      <vt:lpstr> Comparison:</vt:lpstr>
      <vt:lpstr>  Batch Normalization:</vt:lpstr>
      <vt:lpstr> Experiments:</vt:lpstr>
      <vt:lpstr>     Batch Normalization:</vt:lpstr>
      <vt:lpstr> Regularization:</vt:lpstr>
      <vt:lpstr> Comparison:</vt:lpstr>
      <vt:lpstr>  Final Model:</vt:lpstr>
      <vt:lpstr>    Comparison:</vt:lpstr>
      <vt:lpstr>   Properties:</vt:lpstr>
      <vt:lpstr>   Results:</vt:lpstr>
      <vt:lpstr>   Final result:</vt:lpstr>
      <vt:lpstr>ResNet:</vt:lpstr>
      <vt:lpstr>  ResNet 50:</vt:lpstr>
      <vt:lpstr>Slide 31</vt:lpstr>
      <vt:lpstr>    Transfer learning:</vt:lpstr>
      <vt:lpstr>   Result:</vt:lpstr>
      <vt:lpstr>Thanks for your attention</vt:lpstr>
    </vt:vector>
  </TitlesOfParts>
  <Company>Novin Pendar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 image classification</dc:title>
  <dc:creator>Sahra Rezaei</dc:creator>
  <cp:lastModifiedBy>Sahra Rezaei</cp:lastModifiedBy>
  <cp:revision>62</cp:revision>
  <dcterms:created xsi:type="dcterms:W3CDTF">2022-09-07T17:03:17Z</dcterms:created>
  <dcterms:modified xsi:type="dcterms:W3CDTF">2022-09-10T11:58:21Z</dcterms:modified>
</cp:coreProperties>
</file>